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dit" initials="J" lastIdx="6" clrIdx="0">
    <p:extLst>
      <p:ext uri="{19B8F6BF-5375-455C-9EA6-DF929625EA0E}">
        <p15:presenceInfo xmlns:p15="http://schemas.microsoft.com/office/powerpoint/2012/main" userId="Judi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2" d="100"/>
          <a:sy n="42" d="100"/>
        </p:scale>
        <p:origin x="132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04-14T07:48:21.632" idx="2">
    <p:pos x="4307" y="533"/>
    <p:text>Both of us are clinical psychologists and started professional work at psychiatric inpatient units. Now we are teaching psychology at the University of Debrecen for MSc students and in the postgradual education of clinical psychology specialization. Ildikó is a trainer in hypnosis and Guided Imagery as well.
We have been working with borderline patients for a long time. Through working with borderlines we have met the long lasting effects of intrafamiliar childhood traumatization, so this field became our main interest.</p:text>
    <p:extLst>
      <p:ext uri="{C676402C-5697-4E1C-873F-D02D1690AC5C}">
        <p15:threadingInfo xmlns:p15="http://schemas.microsoft.com/office/powerpoint/2012/main" timeZoneBias="-120"/>
      </p:ext>
    </p:extLst>
  </p:cm>
  <p:cm authorId="1" dt="2016-04-14T07:48:33.807" idx="3">
    <p:pos x="5038" y="834"/>
    <p:text>As complex trauma and dissociation are not widely known phenomena in Hungary yet, we are mainly „self-made experts” in this field, relying on international literature (outstandingly van der Hart's structural dissociation theory), and on our clinical experience. We use Guided Imaginery (from Hanscarl Leuner) and ego-state therapy techniques in our psychotherapy with Complex trauma patients, and of course our experiences with the long, complicated therapies of borderline patients.</p:text>
    <p:extLst>
      <p:ext uri="{C676402C-5697-4E1C-873F-D02D1690AC5C}">
        <p15:threadingInfo xmlns:p15="http://schemas.microsoft.com/office/powerpoint/2012/main" timeZoneBias="-120"/>
      </p:ext>
    </p:extLst>
  </p:cm>
  <p:cm authorId="1" dt="2016-04-14T07:49:16.781" idx="4">
    <p:pos x="4470" y="2098"/>
    <p:text>Our contribution to the increase of knowledge about complex trauma and dissociation in Hungary:
- With the leadership of Ildikó we have a supervision group for many years, for those skilled colleauges, who work mainly with patients suffering from pesonality disorders and, in most cases, from the effects of Complex trauma and dissociation.
- Last year we published a book on childhood traumatization summarizing the theoretical and practical aspects of the field, and now we are working on a book about trauma-related dissociation. 
- In last April we attended the ESTD conference at Timisoara, Romania  where we gained a lot of inspiration for our work, and the next month we joined to ESTD as members.
- We are organizing a conference with Eli Somer and Liora Somer into Debrecen, in October 2016, about complex trauma and the treatment of dissociative disorders.</p:text>
    <p:extLst mod="1">
      <p:ext uri="{C676402C-5697-4E1C-873F-D02D1690AC5C}">
        <p15:threadingInfo xmlns:p15="http://schemas.microsoft.com/office/powerpoint/2012/main" timeZoneBias="-120"/>
      </p:ext>
    </p:extLst>
  </p:cm>
  <p:cm authorId="1" dt="2016-04-14T07:50:22.206" idx="6">
    <p:pos x="10" y="10"/>
    <p:text>We gratefully thank for your trust and support in becoming ESTD representatives of Hungary! We’ll do our best to increase knowledge and awareness about complex trauma and dissociation in our country.</p:text>
    <p:extLst>
      <p:ext uri="{C676402C-5697-4E1C-873F-D02D1690AC5C}">
        <p15:threadingInfo xmlns:p15="http://schemas.microsoft.com/office/powerpoint/2012/main"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hu-HU" smtClean="0"/>
              <a:t>Mintacím szerkesztése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smtClean="0"/>
              <a:t>Alcím mintájának szerkesztése</a:t>
            </a:r>
            <a:endParaRPr lang="en-US" dirty="0"/>
          </a:p>
        </p:txBody>
      </p:sp>
      <p:sp>
        <p:nvSpPr>
          <p:cNvPr id="4" name="Date Placeholder 3"/>
          <p:cNvSpPr>
            <a:spLocks noGrp="1"/>
          </p:cNvSpPr>
          <p:nvPr>
            <p:ph type="dt" sz="half" idx="10"/>
          </p:nvPr>
        </p:nvSpPr>
        <p:spPr/>
        <p:txBody>
          <a:bodyPr/>
          <a:lstStyle/>
          <a:p>
            <a:fld id="{F7F0DDF5-6768-4C59-A2C6-D5077EB21E50}" type="datetimeFigureOut">
              <a:rPr lang="hu-HU" smtClean="0"/>
              <a:t>2017. 01. 30.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9EE4681-ECF5-4C47-84E8-C69F752E01F3}" type="slidenum">
              <a:rPr lang="hu-HU" smtClean="0"/>
              <a:t>‹#›</a:t>
            </a:fld>
            <a:endParaRPr lang="hu-HU"/>
          </a:p>
        </p:txBody>
      </p:sp>
    </p:spTree>
    <p:extLst>
      <p:ext uri="{BB962C8B-B14F-4D97-AF65-F5344CB8AC3E}">
        <p14:creationId xmlns:p14="http://schemas.microsoft.com/office/powerpoint/2010/main" val="2015818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dirty="0"/>
          </a:p>
        </p:txBody>
      </p:sp>
      <p:sp>
        <p:nvSpPr>
          <p:cNvPr id="3" name="Vertical Text Placeholder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Date Placeholder 3"/>
          <p:cNvSpPr>
            <a:spLocks noGrp="1"/>
          </p:cNvSpPr>
          <p:nvPr>
            <p:ph type="dt" sz="half" idx="10"/>
          </p:nvPr>
        </p:nvSpPr>
        <p:spPr/>
        <p:txBody>
          <a:bodyPr/>
          <a:lstStyle/>
          <a:p>
            <a:fld id="{F7F0DDF5-6768-4C59-A2C6-D5077EB21E50}" type="datetimeFigureOut">
              <a:rPr lang="hu-HU" smtClean="0"/>
              <a:t>2017. 01. 30.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9EE4681-ECF5-4C47-84E8-C69F752E01F3}" type="slidenum">
              <a:rPr lang="hu-HU" smtClean="0"/>
              <a:t>‹#›</a:t>
            </a:fld>
            <a:endParaRPr lang="hu-HU"/>
          </a:p>
        </p:txBody>
      </p:sp>
    </p:spTree>
    <p:extLst>
      <p:ext uri="{BB962C8B-B14F-4D97-AF65-F5344CB8AC3E}">
        <p14:creationId xmlns:p14="http://schemas.microsoft.com/office/powerpoint/2010/main" val="2301467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hu-HU" smtClean="0"/>
              <a:t>Mintacím szerkesztése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Date Placeholder 3"/>
          <p:cNvSpPr>
            <a:spLocks noGrp="1"/>
          </p:cNvSpPr>
          <p:nvPr>
            <p:ph type="dt" sz="half" idx="10"/>
          </p:nvPr>
        </p:nvSpPr>
        <p:spPr/>
        <p:txBody>
          <a:bodyPr/>
          <a:lstStyle/>
          <a:p>
            <a:fld id="{F7F0DDF5-6768-4C59-A2C6-D5077EB21E50}" type="datetimeFigureOut">
              <a:rPr lang="hu-HU" smtClean="0"/>
              <a:t>2017. 01. 30.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9EE4681-ECF5-4C47-84E8-C69F752E01F3}" type="slidenum">
              <a:rPr lang="hu-HU" smtClean="0"/>
              <a:t>‹#›</a:t>
            </a:fld>
            <a:endParaRPr lang="hu-HU"/>
          </a:p>
        </p:txBody>
      </p:sp>
    </p:spTree>
    <p:extLst>
      <p:ext uri="{BB962C8B-B14F-4D97-AF65-F5344CB8AC3E}">
        <p14:creationId xmlns:p14="http://schemas.microsoft.com/office/powerpoint/2010/main" val="427669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dirty="0"/>
          </a:p>
        </p:txBody>
      </p:sp>
      <p:sp>
        <p:nvSpPr>
          <p:cNvPr id="3" name="Content Placeholder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Date Placeholder 3"/>
          <p:cNvSpPr>
            <a:spLocks noGrp="1"/>
          </p:cNvSpPr>
          <p:nvPr>
            <p:ph type="dt" sz="half" idx="10"/>
          </p:nvPr>
        </p:nvSpPr>
        <p:spPr/>
        <p:txBody>
          <a:bodyPr/>
          <a:lstStyle/>
          <a:p>
            <a:fld id="{F7F0DDF5-6768-4C59-A2C6-D5077EB21E50}" type="datetimeFigureOut">
              <a:rPr lang="hu-HU" smtClean="0"/>
              <a:t>2017. 01. 30.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9EE4681-ECF5-4C47-84E8-C69F752E01F3}" type="slidenum">
              <a:rPr lang="hu-HU" smtClean="0"/>
              <a:t>‹#›</a:t>
            </a:fld>
            <a:endParaRPr lang="hu-HU"/>
          </a:p>
        </p:txBody>
      </p:sp>
    </p:spTree>
    <p:extLst>
      <p:ext uri="{BB962C8B-B14F-4D97-AF65-F5344CB8AC3E}">
        <p14:creationId xmlns:p14="http://schemas.microsoft.com/office/powerpoint/2010/main" val="129292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hu-HU" smtClean="0"/>
              <a:t>Mintacím szerkesztése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smtClean="0"/>
              <a:t>Mintaszöveg szerkesztése</a:t>
            </a:r>
          </a:p>
        </p:txBody>
      </p:sp>
      <p:sp>
        <p:nvSpPr>
          <p:cNvPr id="4" name="Date Placeholder 3"/>
          <p:cNvSpPr>
            <a:spLocks noGrp="1"/>
          </p:cNvSpPr>
          <p:nvPr>
            <p:ph type="dt" sz="half" idx="10"/>
          </p:nvPr>
        </p:nvSpPr>
        <p:spPr/>
        <p:txBody>
          <a:bodyPr/>
          <a:lstStyle/>
          <a:p>
            <a:fld id="{F7F0DDF5-6768-4C59-A2C6-D5077EB21E50}" type="datetimeFigureOut">
              <a:rPr lang="hu-HU" smtClean="0"/>
              <a:t>2017. 01. 30.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9EE4681-ECF5-4C47-84E8-C69F752E01F3}" type="slidenum">
              <a:rPr lang="hu-HU" smtClean="0"/>
              <a:t>‹#›</a:t>
            </a:fld>
            <a:endParaRPr lang="hu-HU"/>
          </a:p>
        </p:txBody>
      </p:sp>
    </p:spTree>
    <p:extLst>
      <p:ext uri="{BB962C8B-B14F-4D97-AF65-F5344CB8AC3E}">
        <p14:creationId xmlns:p14="http://schemas.microsoft.com/office/powerpoint/2010/main" val="1096589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5" name="Date Placeholder 4"/>
          <p:cNvSpPr>
            <a:spLocks noGrp="1"/>
          </p:cNvSpPr>
          <p:nvPr>
            <p:ph type="dt" sz="half" idx="10"/>
          </p:nvPr>
        </p:nvSpPr>
        <p:spPr/>
        <p:txBody>
          <a:bodyPr/>
          <a:lstStyle/>
          <a:p>
            <a:fld id="{F7F0DDF5-6768-4C59-A2C6-D5077EB21E50}" type="datetimeFigureOut">
              <a:rPr lang="hu-HU" smtClean="0"/>
              <a:t>2017. 01. 30.</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F9EE4681-ECF5-4C47-84E8-C69F752E01F3}" type="slidenum">
              <a:rPr lang="hu-HU" smtClean="0"/>
              <a:t>‹#›</a:t>
            </a:fld>
            <a:endParaRPr lang="hu-HU"/>
          </a:p>
        </p:txBody>
      </p:sp>
    </p:spTree>
    <p:extLst>
      <p:ext uri="{BB962C8B-B14F-4D97-AF65-F5344CB8AC3E}">
        <p14:creationId xmlns:p14="http://schemas.microsoft.com/office/powerpoint/2010/main" val="4231742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hu-HU" smtClean="0"/>
              <a:t>Mintacím szerkesztése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Content Placeholder 3"/>
          <p:cNvSpPr>
            <a:spLocks noGrp="1"/>
          </p:cNvSpPr>
          <p:nvPr>
            <p:ph sz="half" idx="2"/>
          </p:nvPr>
        </p:nvSpPr>
        <p:spPr>
          <a:xfrm>
            <a:off x="629842" y="2505075"/>
            <a:ext cx="3868340"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Content Placeholder 5"/>
          <p:cNvSpPr>
            <a:spLocks noGrp="1"/>
          </p:cNvSpPr>
          <p:nvPr>
            <p:ph sz="quarter" idx="4"/>
          </p:nvPr>
        </p:nvSpPr>
        <p:spPr>
          <a:xfrm>
            <a:off x="4629150" y="2505075"/>
            <a:ext cx="3887391"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7" name="Date Placeholder 6"/>
          <p:cNvSpPr>
            <a:spLocks noGrp="1"/>
          </p:cNvSpPr>
          <p:nvPr>
            <p:ph type="dt" sz="half" idx="10"/>
          </p:nvPr>
        </p:nvSpPr>
        <p:spPr/>
        <p:txBody>
          <a:bodyPr/>
          <a:lstStyle/>
          <a:p>
            <a:fld id="{F7F0DDF5-6768-4C59-A2C6-D5077EB21E50}" type="datetimeFigureOut">
              <a:rPr lang="hu-HU" smtClean="0"/>
              <a:t>2017. 01. 30.</a:t>
            </a:fld>
            <a:endParaRPr lang="hu-HU"/>
          </a:p>
        </p:txBody>
      </p:sp>
      <p:sp>
        <p:nvSpPr>
          <p:cNvPr id="8" name="Footer Placeholder 7"/>
          <p:cNvSpPr>
            <a:spLocks noGrp="1"/>
          </p:cNvSpPr>
          <p:nvPr>
            <p:ph type="ftr" sz="quarter" idx="11"/>
          </p:nvPr>
        </p:nvSpPr>
        <p:spPr/>
        <p:txBody>
          <a:bodyPr/>
          <a:lstStyle/>
          <a:p>
            <a:endParaRPr lang="hu-HU"/>
          </a:p>
        </p:txBody>
      </p:sp>
      <p:sp>
        <p:nvSpPr>
          <p:cNvPr id="9" name="Slide Number Placeholder 8"/>
          <p:cNvSpPr>
            <a:spLocks noGrp="1"/>
          </p:cNvSpPr>
          <p:nvPr>
            <p:ph type="sldNum" sz="quarter" idx="12"/>
          </p:nvPr>
        </p:nvSpPr>
        <p:spPr/>
        <p:txBody>
          <a:bodyPr/>
          <a:lstStyle/>
          <a:p>
            <a:fld id="{F9EE4681-ECF5-4C47-84E8-C69F752E01F3}" type="slidenum">
              <a:rPr lang="hu-HU" smtClean="0"/>
              <a:t>‹#›</a:t>
            </a:fld>
            <a:endParaRPr lang="hu-HU"/>
          </a:p>
        </p:txBody>
      </p:sp>
    </p:spTree>
    <p:extLst>
      <p:ext uri="{BB962C8B-B14F-4D97-AF65-F5344CB8AC3E}">
        <p14:creationId xmlns:p14="http://schemas.microsoft.com/office/powerpoint/2010/main" val="1953084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dirty="0"/>
          </a:p>
        </p:txBody>
      </p:sp>
      <p:sp>
        <p:nvSpPr>
          <p:cNvPr id="3" name="Date Placeholder 2"/>
          <p:cNvSpPr>
            <a:spLocks noGrp="1"/>
          </p:cNvSpPr>
          <p:nvPr>
            <p:ph type="dt" sz="half" idx="10"/>
          </p:nvPr>
        </p:nvSpPr>
        <p:spPr/>
        <p:txBody>
          <a:bodyPr/>
          <a:lstStyle/>
          <a:p>
            <a:fld id="{F7F0DDF5-6768-4C59-A2C6-D5077EB21E50}" type="datetimeFigureOut">
              <a:rPr lang="hu-HU" smtClean="0"/>
              <a:t>2017. 01. 30.</a:t>
            </a:fld>
            <a:endParaRPr lang="hu-HU"/>
          </a:p>
        </p:txBody>
      </p:sp>
      <p:sp>
        <p:nvSpPr>
          <p:cNvPr id="4" name="Footer Placeholder 3"/>
          <p:cNvSpPr>
            <a:spLocks noGrp="1"/>
          </p:cNvSpPr>
          <p:nvPr>
            <p:ph type="ftr" sz="quarter" idx="11"/>
          </p:nvPr>
        </p:nvSpPr>
        <p:spPr/>
        <p:txBody>
          <a:bodyPr/>
          <a:lstStyle/>
          <a:p>
            <a:endParaRPr lang="hu-HU"/>
          </a:p>
        </p:txBody>
      </p:sp>
      <p:sp>
        <p:nvSpPr>
          <p:cNvPr id="5" name="Slide Number Placeholder 4"/>
          <p:cNvSpPr>
            <a:spLocks noGrp="1"/>
          </p:cNvSpPr>
          <p:nvPr>
            <p:ph type="sldNum" sz="quarter" idx="12"/>
          </p:nvPr>
        </p:nvSpPr>
        <p:spPr/>
        <p:txBody>
          <a:bodyPr/>
          <a:lstStyle/>
          <a:p>
            <a:fld id="{F9EE4681-ECF5-4C47-84E8-C69F752E01F3}" type="slidenum">
              <a:rPr lang="hu-HU" smtClean="0"/>
              <a:t>‹#›</a:t>
            </a:fld>
            <a:endParaRPr lang="hu-HU"/>
          </a:p>
        </p:txBody>
      </p:sp>
    </p:spTree>
    <p:extLst>
      <p:ext uri="{BB962C8B-B14F-4D97-AF65-F5344CB8AC3E}">
        <p14:creationId xmlns:p14="http://schemas.microsoft.com/office/powerpoint/2010/main" val="4012173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F0DDF5-6768-4C59-A2C6-D5077EB21E50}" type="datetimeFigureOut">
              <a:rPr lang="hu-HU" smtClean="0"/>
              <a:t>2017. 01. 30.</a:t>
            </a:fld>
            <a:endParaRPr lang="hu-HU"/>
          </a:p>
        </p:txBody>
      </p:sp>
      <p:sp>
        <p:nvSpPr>
          <p:cNvPr id="3" name="Footer Placeholder 2"/>
          <p:cNvSpPr>
            <a:spLocks noGrp="1"/>
          </p:cNvSpPr>
          <p:nvPr>
            <p:ph type="ftr" sz="quarter" idx="11"/>
          </p:nvPr>
        </p:nvSpPr>
        <p:spPr/>
        <p:txBody>
          <a:bodyPr/>
          <a:lstStyle/>
          <a:p>
            <a:endParaRPr lang="hu-HU"/>
          </a:p>
        </p:txBody>
      </p:sp>
      <p:sp>
        <p:nvSpPr>
          <p:cNvPr id="4" name="Slide Number Placeholder 3"/>
          <p:cNvSpPr>
            <a:spLocks noGrp="1"/>
          </p:cNvSpPr>
          <p:nvPr>
            <p:ph type="sldNum" sz="quarter" idx="12"/>
          </p:nvPr>
        </p:nvSpPr>
        <p:spPr/>
        <p:txBody>
          <a:bodyPr/>
          <a:lstStyle/>
          <a:p>
            <a:fld id="{F9EE4681-ECF5-4C47-84E8-C69F752E01F3}" type="slidenum">
              <a:rPr lang="hu-HU" smtClean="0"/>
              <a:t>‹#›</a:t>
            </a:fld>
            <a:endParaRPr lang="hu-HU"/>
          </a:p>
        </p:txBody>
      </p:sp>
    </p:spTree>
    <p:extLst>
      <p:ext uri="{BB962C8B-B14F-4D97-AF65-F5344CB8AC3E}">
        <p14:creationId xmlns:p14="http://schemas.microsoft.com/office/powerpoint/2010/main" val="3603519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hu-HU" smtClean="0"/>
              <a:t>Mintacím szerkesztése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ate Placeholder 4"/>
          <p:cNvSpPr>
            <a:spLocks noGrp="1"/>
          </p:cNvSpPr>
          <p:nvPr>
            <p:ph type="dt" sz="half" idx="10"/>
          </p:nvPr>
        </p:nvSpPr>
        <p:spPr/>
        <p:txBody>
          <a:bodyPr/>
          <a:lstStyle/>
          <a:p>
            <a:fld id="{F7F0DDF5-6768-4C59-A2C6-D5077EB21E50}" type="datetimeFigureOut">
              <a:rPr lang="hu-HU" smtClean="0"/>
              <a:t>2017. 01. 30.</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F9EE4681-ECF5-4C47-84E8-C69F752E01F3}" type="slidenum">
              <a:rPr lang="hu-HU" smtClean="0"/>
              <a:t>‹#›</a:t>
            </a:fld>
            <a:endParaRPr lang="hu-HU"/>
          </a:p>
        </p:txBody>
      </p:sp>
    </p:spTree>
    <p:extLst>
      <p:ext uri="{BB962C8B-B14F-4D97-AF65-F5344CB8AC3E}">
        <p14:creationId xmlns:p14="http://schemas.microsoft.com/office/powerpoint/2010/main" val="753615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hu-HU" smtClean="0"/>
              <a:t>Mintacím szerkesztése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u-HU" smtClean="0"/>
              <a:t>Kép beszúrásához kattintson az ikonra</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ate Placeholder 4"/>
          <p:cNvSpPr>
            <a:spLocks noGrp="1"/>
          </p:cNvSpPr>
          <p:nvPr>
            <p:ph type="dt" sz="half" idx="10"/>
          </p:nvPr>
        </p:nvSpPr>
        <p:spPr/>
        <p:txBody>
          <a:bodyPr/>
          <a:lstStyle/>
          <a:p>
            <a:fld id="{F7F0DDF5-6768-4C59-A2C6-D5077EB21E50}" type="datetimeFigureOut">
              <a:rPr lang="hu-HU" smtClean="0"/>
              <a:t>2017. 01. 30.</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F9EE4681-ECF5-4C47-84E8-C69F752E01F3}" type="slidenum">
              <a:rPr lang="hu-HU" smtClean="0"/>
              <a:t>‹#›</a:t>
            </a:fld>
            <a:endParaRPr lang="hu-HU"/>
          </a:p>
        </p:txBody>
      </p:sp>
    </p:spTree>
    <p:extLst>
      <p:ext uri="{BB962C8B-B14F-4D97-AF65-F5344CB8AC3E}">
        <p14:creationId xmlns:p14="http://schemas.microsoft.com/office/powerpoint/2010/main" val="3884844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hu-HU" smtClean="0"/>
              <a:t>Mintacím szerkesztése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F0DDF5-6768-4C59-A2C6-D5077EB21E50}" type="datetimeFigureOut">
              <a:rPr lang="hu-HU" smtClean="0"/>
              <a:t>2017. 01. 30.</a:t>
            </a:fld>
            <a:endParaRPr lang="hu-H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EE4681-ECF5-4C47-84E8-C69F752E01F3}" type="slidenum">
              <a:rPr lang="hu-HU" smtClean="0"/>
              <a:t>‹#›</a:t>
            </a:fld>
            <a:endParaRPr lang="hu-HU"/>
          </a:p>
        </p:txBody>
      </p:sp>
    </p:spTree>
    <p:extLst>
      <p:ext uri="{BB962C8B-B14F-4D97-AF65-F5344CB8AC3E}">
        <p14:creationId xmlns:p14="http://schemas.microsoft.com/office/powerpoint/2010/main" val="26467221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zabo.ildiko@sph.unideb.hu" TargetMode="External"/><Relationship Id="rId7" Type="http://schemas.openxmlformats.org/officeDocument/2006/relationships/comments" Target="../comments/comment1.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jpe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zövegdoboz 4"/>
          <p:cNvSpPr txBox="1"/>
          <p:nvPr/>
        </p:nvSpPr>
        <p:spPr>
          <a:xfrm>
            <a:off x="909312" y="149090"/>
            <a:ext cx="6579998" cy="553998"/>
          </a:xfrm>
          <a:prstGeom prst="rect">
            <a:avLst/>
          </a:prstGeom>
          <a:noFill/>
        </p:spPr>
        <p:txBody>
          <a:bodyPr wrap="square" rtlCol="0">
            <a:spAutoFit/>
          </a:bodyPr>
          <a:lstStyle/>
          <a:p>
            <a:pPr algn="ctr"/>
            <a:r>
              <a:rPr lang="en-GB" sz="3000" b="1" dirty="0">
                <a:effectLst>
                  <a:outerShdw blurRad="38100" dist="38100" dir="2700000" algn="tl">
                    <a:srgbClr val="000000">
                      <a:alpha val="43137"/>
                    </a:srgbClr>
                  </a:outerShdw>
                </a:effectLst>
                <a:latin typeface="Cambria" panose="02040503050406030204" pitchFamily="18" charset="0"/>
              </a:rPr>
              <a:t>HUNGARY: </a:t>
            </a:r>
            <a:r>
              <a:rPr lang="en-GB" sz="3000" dirty="0">
                <a:latin typeface="Cambria" panose="02040503050406030204" pitchFamily="18" charset="0"/>
              </a:rPr>
              <a:t>just the first steps</a:t>
            </a:r>
          </a:p>
        </p:txBody>
      </p:sp>
      <p:sp>
        <p:nvSpPr>
          <p:cNvPr id="6" name="Szövegdoboz 5"/>
          <p:cNvSpPr txBox="1"/>
          <p:nvPr/>
        </p:nvSpPr>
        <p:spPr>
          <a:xfrm>
            <a:off x="236261" y="798817"/>
            <a:ext cx="8500028" cy="1304203"/>
          </a:xfrm>
          <a:prstGeom prst="rect">
            <a:avLst/>
          </a:prstGeom>
          <a:noFill/>
        </p:spPr>
        <p:txBody>
          <a:bodyPr wrap="square" rtlCol="0">
            <a:spAutoFit/>
          </a:bodyPr>
          <a:lstStyle/>
          <a:p>
            <a:pPr marL="257175" indent="-257175">
              <a:buFont typeface="Wingdings" panose="05000000000000000000" pitchFamily="2" charset="2"/>
              <a:buChar char="§"/>
            </a:pPr>
            <a:r>
              <a:rPr lang="en-GB" sz="1575" dirty="0" smtClean="0">
                <a:latin typeface="Cambria" panose="02040503050406030204" pitchFamily="18" charset="0"/>
              </a:rPr>
              <a:t>Coming from the borderline and hypnosis field </a:t>
            </a:r>
            <a:r>
              <a:rPr lang="hu-HU" sz="1575" dirty="0" smtClean="0">
                <a:latin typeface="Cambria" panose="02040503050406030204" pitchFamily="18" charset="0"/>
              </a:rPr>
              <a:t>(</a:t>
            </a:r>
            <a:r>
              <a:rPr lang="en-GB" sz="1575" dirty="0" smtClean="0">
                <a:latin typeface="Cambria" panose="02040503050406030204" pitchFamily="18" charset="0"/>
              </a:rPr>
              <a:t>treating, teaching, giving </a:t>
            </a:r>
            <a:endParaRPr lang="hu-HU" sz="1575" dirty="0" smtClean="0">
              <a:latin typeface="Cambria" panose="02040503050406030204" pitchFamily="18" charset="0"/>
            </a:endParaRPr>
          </a:p>
          <a:p>
            <a:r>
              <a:rPr lang="hu-HU" sz="1575" dirty="0" smtClean="0">
                <a:latin typeface="Cambria" panose="02040503050406030204" pitchFamily="18" charset="0"/>
              </a:rPr>
              <a:t>      </a:t>
            </a:r>
            <a:r>
              <a:rPr lang="hu-HU" sz="1575" dirty="0" err="1" smtClean="0">
                <a:latin typeface="Cambria" panose="02040503050406030204" pitchFamily="18" charset="0"/>
              </a:rPr>
              <a:t>supervision</a:t>
            </a:r>
            <a:r>
              <a:rPr lang="hu-HU" sz="1575" dirty="0" smtClean="0">
                <a:latin typeface="Cambria" panose="02040503050406030204" pitchFamily="18" charset="0"/>
              </a:rPr>
              <a:t>, pub</a:t>
            </a:r>
            <a:r>
              <a:rPr lang="en-GB" sz="1575" dirty="0" err="1" smtClean="0">
                <a:latin typeface="Cambria" panose="02040503050406030204" pitchFamily="18" charset="0"/>
              </a:rPr>
              <a:t>lishing</a:t>
            </a:r>
            <a:r>
              <a:rPr lang="en-GB" sz="1575" dirty="0" smtClean="0">
                <a:latin typeface="Cambria" panose="02040503050406030204" pitchFamily="18" charset="0"/>
              </a:rPr>
              <a:t> and </a:t>
            </a:r>
            <a:r>
              <a:rPr lang="hu-HU" sz="1575" dirty="0" err="1" smtClean="0">
                <a:latin typeface="Cambria" panose="02040503050406030204" pitchFamily="18" charset="0"/>
              </a:rPr>
              <a:t>conducting</a:t>
            </a:r>
            <a:r>
              <a:rPr lang="hu-HU" sz="1575" dirty="0" smtClean="0">
                <a:latin typeface="Cambria" panose="02040503050406030204" pitchFamily="18" charset="0"/>
              </a:rPr>
              <a:t> </a:t>
            </a:r>
            <a:r>
              <a:rPr lang="en-GB" sz="1575" dirty="0" smtClean="0">
                <a:latin typeface="Cambria" panose="02040503050406030204" pitchFamily="18" charset="0"/>
              </a:rPr>
              <a:t>research</a:t>
            </a:r>
            <a:r>
              <a:rPr lang="hu-HU" sz="1575" dirty="0" smtClean="0">
                <a:latin typeface="Cambria" panose="02040503050406030204" pitchFamily="18" charset="0"/>
              </a:rPr>
              <a:t>)</a:t>
            </a:r>
          </a:p>
          <a:p>
            <a:pPr marL="285750" indent="-285750">
              <a:buFont typeface="Wingdings" panose="05000000000000000000" pitchFamily="2" charset="2"/>
              <a:buChar char="§"/>
            </a:pPr>
            <a:r>
              <a:rPr lang="hu-HU" sz="1575" dirty="0" err="1" smtClean="0">
                <a:latin typeface="Cambria" panose="02040503050406030204" pitchFamily="18" charset="0"/>
              </a:rPr>
              <a:t>Complex</a:t>
            </a:r>
            <a:r>
              <a:rPr lang="hu-HU" sz="1575" dirty="0" smtClean="0">
                <a:latin typeface="Cambria" panose="02040503050406030204" pitchFamily="18" charset="0"/>
              </a:rPr>
              <a:t> trauma and </a:t>
            </a:r>
            <a:r>
              <a:rPr lang="hu-HU" sz="1575" dirty="0" err="1" smtClean="0">
                <a:latin typeface="Cambria" panose="02040503050406030204" pitchFamily="18" charset="0"/>
              </a:rPr>
              <a:t>dissociation</a:t>
            </a:r>
            <a:r>
              <a:rPr lang="hu-HU" sz="1575" dirty="0" smtClean="0">
                <a:latin typeface="Cambria" panose="02040503050406030204" pitchFamily="18" charset="0"/>
              </a:rPr>
              <a:t> </a:t>
            </a:r>
            <a:r>
              <a:rPr lang="hu-HU" sz="1575" dirty="0" err="1" smtClean="0">
                <a:latin typeface="Cambria" panose="02040503050406030204" pitchFamily="18" charset="0"/>
              </a:rPr>
              <a:t>are</a:t>
            </a:r>
            <a:r>
              <a:rPr lang="hu-HU" sz="1575" dirty="0" smtClean="0">
                <a:latin typeface="Cambria" panose="02040503050406030204" pitchFamily="18" charset="0"/>
              </a:rPr>
              <a:t> </a:t>
            </a:r>
            <a:r>
              <a:rPr lang="hu-HU" sz="1575" dirty="0" err="1" smtClean="0">
                <a:latin typeface="Cambria" panose="02040503050406030204" pitchFamily="18" charset="0"/>
              </a:rPr>
              <a:t>not</a:t>
            </a:r>
            <a:r>
              <a:rPr lang="hu-HU" sz="1575" dirty="0" smtClean="0">
                <a:latin typeface="Cambria" panose="02040503050406030204" pitchFamily="18" charset="0"/>
              </a:rPr>
              <a:t> </a:t>
            </a:r>
            <a:r>
              <a:rPr lang="hu-HU" sz="1575" dirty="0" err="1" smtClean="0">
                <a:latin typeface="Cambria" panose="02040503050406030204" pitchFamily="18" charset="0"/>
              </a:rPr>
              <a:t>widely</a:t>
            </a:r>
            <a:r>
              <a:rPr lang="hu-HU" sz="1575" dirty="0" smtClean="0">
                <a:latin typeface="Cambria" panose="02040503050406030204" pitchFamily="18" charset="0"/>
              </a:rPr>
              <a:t> </a:t>
            </a:r>
            <a:r>
              <a:rPr lang="hu-HU" sz="1575" dirty="0" err="1" smtClean="0">
                <a:latin typeface="Cambria" panose="02040503050406030204" pitchFamily="18" charset="0"/>
              </a:rPr>
              <a:t>known</a:t>
            </a:r>
            <a:r>
              <a:rPr lang="hu-HU" sz="1575" dirty="0" smtClean="0">
                <a:latin typeface="Cambria" panose="02040503050406030204" pitchFamily="18" charset="0"/>
              </a:rPr>
              <a:t> </a:t>
            </a:r>
            <a:r>
              <a:rPr lang="hu-HU" sz="1575" dirty="0" err="1" smtClean="0">
                <a:latin typeface="Cambria" panose="02040503050406030204" pitchFamily="18" charset="0"/>
              </a:rPr>
              <a:t>in</a:t>
            </a:r>
            <a:r>
              <a:rPr lang="hu-HU" sz="1575" dirty="0" smtClean="0">
                <a:latin typeface="Cambria" panose="02040503050406030204" pitchFamily="18" charset="0"/>
              </a:rPr>
              <a:t> Hungary, </a:t>
            </a:r>
            <a:r>
              <a:rPr lang="hu-HU" sz="1575" dirty="0" err="1" smtClean="0">
                <a:latin typeface="Cambria" panose="02040503050406030204" pitchFamily="18" charset="0"/>
              </a:rPr>
              <a:t>so</a:t>
            </a:r>
            <a:r>
              <a:rPr lang="hu-HU" sz="1575" dirty="0" smtClean="0">
                <a:latin typeface="Cambria" panose="02040503050406030204" pitchFamily="18" charset="0"/>
              </a:rPr>
              <a:t> </a:t>
            </a:r>
            <a:r>
              <a:rPr lang="hu-HU" sz="1575" dirty="0" err="1" smtClean="0">
                <a:latin typeface="Cambria" panose="02040503050406030204" pitchFamily="18" charset="0"/>
              </a:rPr>
              <a:t>we</a:t>
            </a:r>
            <a:endParaRPr lang="hu-HU" sz="1575" dirty="0" smtClean="0">
              <a:latin typeface="Cambria" panose="02040503050406030204" pitchFamily="18" charset="0"/>
            </a:endParaRPr>
          </a:p>
          <a:p>
            <a:r>
              <a:rPr lang="hu-HU" sz="1575" dirty="0">
                <a:latin typeface="Cambria" panose="02040503050406030204" pitchFamily="18" charset="0"/>
              </a:rPr>
              <a:t> </a:t>
            </a:r>
            <a:r>
              <a:rPr lang="hu-HU" sz="1575" dirty="0" smtClean="0">
                <a:latin typeface="Cambria" panose="02040503050406030204" pitchFamily="18" charset="0"/>
              </a:rPr>
              <a:t>     </a:t>
            </a:r>
            <a:r>
              <a:rPr lang="hu-HU" sz="1575" dirty="0" err="1" smtClean="0">
                <a:latin typeface="Cambria" panose="02040503050406030204" pitchFamily="18" charset="0"/>
              </a:rPr>
              <a:t>based</a:t>
            </a:r>
            <a:r>
              <a:rPr lang="hu-HU" sz="1575" dirty="0" smtClean="0">
                <a:latin typeface="Cambria" panose="02040503050406030204" pitchFamily="18" charset="0"/>
              </a:rPr>
              <a:t> </a:t>
            </a:r>
            <a:r>
              <a:rPr lang="hu-HU" sz="1575" dirty="0" err="1" smtClean="0">
                <a:latin typeface="Cambria" panose="02040503050406030204" pitchFamily="18" charset="0"/>
              </a:rPr>
              <a:t>our</a:t>
            </a:r>
            <a:r>
              <a:rPr lang="hu-HU" sz="1575" dirty="0" smtClean="0">
                <a:latin typeface="Cambria" panose="02040503050406030204" pitchFamily="18" charset="0"/>
              </a:rPr>
              <a:t> </a:t>
            </a:r>
            <a:r>
              <a:rPr lang="hu-HU" sz="1575" dirty="0" err="1" smtClean="0">
                <a:latin typeface="Cambria" panose="02040503050406030204" pitchFamily="18" charset="0"/>
              </a:rPr>
              <a:t>work</a:t>
            </a:r>
            <a:r>
              <a:rPr lang="hu-HU" sz="1575" dirty="0" smtClean="0">
                <a:latin typeface="Cambria" panose="02040503050406030204" pitchFamily="18" charset="0"/>
              </a:rPr>
              <a:t> </a:t>
            </a:r>
            <a:r>
              <a:rPr lang="hu-HU" sz="1575" dirty="0" err="1" smtClean="0">
                <a:latin typeface="Cambria" panose="02040503050406030204" pitchFamily="18" charset="0"/>
              </a:rPr>
              <a:t>on</a:t>
            </a:r>
            <a:r>
              <a:rPr lang="hu-HU" sz="1575" dirty="0" smtClean="0">
                <a:latin typeface="Cambria" panose="02040503050406030204" pitchFamily="18" charset="0"/>
              </a:rPr>
              <a:t> </a:t>
            </a:r>
            <a:r>
              <a:rPr lang="hu-HU" sz="1575" dirty="0" err="1" smtClean="0">
                <a:latin typeface="Cambria" panose="02040503050406030204" pitchFamily="18" charset="0"/>
              </a:rPr>
              <a:t>international</a:t>
            </a:r>
            <a:r>
              <a:rPr lang="hu-HU" sz="1575" dirty="0" smtClean="0">
                <a:latin typeface="Cambria" panose="02040503050406030204" pitchFamily="18" charset="0"/>
              </a:rPr>
              <a:t> </a:t>
            </a:r>
            <a:r>
              <a:rPr lang="hu-HU" sz="1575" dirty="0" err="1" smtClean="0">
                <a:latin typeface="Cambria" panose="02040503050406030204" pitchFamily="18" charset="0"/>
              </a:rPr>
              <a:t>literature</a:t>
            </a:r>
            <a:r>
              <a:rPr lang="hu-HU" sz="1575" dirty="0" smtClean="0">
                <a:latin typeface="Cambria" panose="02040503050406030204" pitchFamily="18" charset="0"/>
              </a:rPr>
              <a:t> (</a:t>
            </a:r>
            <a:r>
              <a:rPr lang="hu-HU" sz="1575" dirty="0" err="1" smtClean="0">
                <a:latin typeface="Cambria" panose="02040503050406030204" pitchFamily="18" charset="0"/>
              </a:rPr>
              <a:t>outstanding</a:t>
            </a:r>
            <a:r>
              <a:rPr lang="hu-HU" sz="1575" dirty="0" smtClean="0">
                <a:latin typeface="Cambria" panose="02040503050406030204" pitchFamily="18" charset="0"/>
              </a:rPr>
              <a:t> </a:t>
            </a:r>
            <a:r>
              <a:rPr lang="hu-HU" sz="1575" dirty="0" err="1" smtClean="0">
                <a:latin typeface="Cambria" panose="02040503050406030204" pitchFamily="18" charset="0"/>
              </a:rPr>
              <a:t>on</a:t>
            </a:r>
            <a:r>
              <a:rPr lang="hu-HU" sz="1575" dirty="0" smtClean="0">
                <a:latin typeface="Cambria" panose="02040503050406030204" pitchFamily="18" charset="0"/>
              </a:rPr>
              <a:t> </a:t>
            </a:r>
            <a:r>
              <a:rPr lang="en-GB" sz="1575" dirty="0" smtClean="0">
                <a:latin typeface="Cambria" panose="02040503050406030204" pitchFamily="18" charset="0"/>
              </a:rPr>
              <a:t>O. van der Hart</a:t>
            </a:r>
            <a:r>
              <a:rPr lang="hu-HU" sz="1575" dirty="0" smtClean="0">
                <a:latin typeface="Cambria" panose="02040503050406030204" pitchFamily="18" charset="0"/>
              </a:rPr>
              <a:t>’s </a:t>
            </a:r>
            <a:r>
              <a:rPr lang="hu-HU" sz="1575" dirty="0" err="1" smtClean="0">
                <a:latin typeface="Cambria" panose="02040503050406030204" pitchFamily="18" charset="0"/>
              </a:rPr>
              <a:t>structural</a:t>
            </a:r>
            <a:endParaRPr lang="hu-HU" sz="1575" dirty="0" smtClean="0">
              <a:latin typeface="Cambria" panose="02040503050406030204" pitchFamily="18" charset="0"/>
            </a:endParaRPr>
          </a:p>
          <a:p>
            <a:r>
              <a:rPr lang="hu-HU" sz="1575" dirty="0">
                <a:latin typeface="Cambria" panose="02040503050406030204" pitchFamily="18" charset="0"/>
              </a:rPr>
              <a:t> </a:t>
            </a:r>
            <a:r>
              <a:rPr lang="hu-HU" sz="1575" dirty="0" smtClean="0">
                <a:latin typeface="Cambria" panose="02040503050406030204" pitchFamily="18" charset="0"/>
              </a:rPr>
              <a:t>     </a:t>
            </a:r>
            <a:r>
              <a:rPr lang="hu-HU" sz="1575" dirty="0" err="1" smtClean="0">
                <a:latin typeface="Cambria" panose="02040503050406030204" pitchFamily="18" charset="0"/>
              </a:rPr>
              <a:t>dissociation</a:t>
            </a:r>
            <a:r>
              <a:rPr lang="hu-HU" sz="1575" dirty="0" smtClean="0">
                <a:latin typeface="Cambria" panose="02040503050406030204" pitchFamily="18" charset="0"/>
              </a:rPr>
              <a:t> </a:t>
            </a:r>
            <a:r>
              <a:rPr lang="hu-HU" sz="1575" dirty="0" err="1" smtClean="0">
                <a:latin typeface="Cambria" panose="02040503050406030204" pitchFamily="18" charset="0"/>
              </a:rPr>
              <a:t>theory</a:t>
            </a:r>
            <a:r>
              <a:rPr lang="hu-HU" sz="1575" dirty="0" smtClean="0">
                <a:latin typeface="Cambria" panose="02040503050406030204" pitchFamily="18" charset="0"/>
              </a:rPr>
              <a:t>), and </a:t>
            </a:r>
            <a:r>
              <a:rPr lang="hu-HU" sz="1575" dirty="0" err="1" smtClean="0">
                <a:latin typeface="Cambria" panose="02040503050406030204" pitchFamily="18" charset="0"/>
              </a:rPr>
              <a:t>on</a:t>
            </a:r>
            <a:r>
              <a:rPr lang="hu-HU" sz="1575" dirty="0" smtClean="0">
                <a:latin typeface="Cambria" panose="02040503050406030204" pitchFamily="18" charset="0"/>
              </a:rPr>
              <a:t> </a:t>
            </a:r>
            <a:r>
              <a:rPr lang="en-GB" sz="1575" dirty="0" smtClean="0">
                <a:latin typeface="Cambria" panose="02040503050406030204" pitchFamily="18" charset="0"/>
              </a:rPr>
              <a:t>our </a:t>
            </a:r>
            <a:r>
              <a:rPr lang="en-GB" sz="1575" dirty="0" err="1" smtClean="0">
                <a:latin typeface="Cambria" panose="02040503050406030204" pitchFamily="18" charset="0"/>
              </a:rPr>
              <a:t>clin</a:t>
            </a:r>
            <a:r>
              <a:rPr lang="hu-HU" sz="1575" dirty="0" smtClean="0">
                <a:latin typeface="Cambria" panose="02040503050406030204" pitchFamily="18" charset="0"/>
              </a:rPr>
              <a:t>i</a:t>
            </a:r>
            <a:r>
              <a:rPr lang="en-GB" sz="1575" dirty="0" err="1" smtClean="0">
                <a:latin typeface="Cambria" panose="02040503050406030204" pitchFamily="18" charset="0"/>
              </a:rPr>
              <a:t>cal</a:t>
            </a:r>
            <a:r>
              <a:rPr lang="en-GB" sz="1575" dirty="0" smtClean="0">
                <a:latin typeface="Cambria" panose="02040503050406030204" pitchFamily="18" charset="0"/>
              </a:rPr>
              <a:t> experiences</a:t>
            </a:r>
            <a:r>
              <a:rPr lang="hu-HU" sz="1575" dirty="0" smtClean="0">
                <a:latin typeface="Cambria" panose="02040503050406030204" pitchFamily="18" charset="0"/>
              </a:rPr>
              <a:t>.</a:t>
            </a:r>
            <a:endParaRPr lang="en-GB" sz="1575" dirty="0">
              <a:latin typeface="Cambria" panose="02040503050406030204" pitchFamily="18" charset="0"/>
            </a:endParaRPr>
          </a:p>
        </p:txBody>
      </p:sp>
      <p:sp>
        <p:nvSpPr>
          <p:cNvPr id="7" name="Szövegdoboz 6"/>
          <p:cNvSpPr txBox="1"/>
          <p:nvPr/>
        </p:nvSpPr>
        <p:spPr>
          <a:xfrm>
            <a:off x="236262" y="2135262"/>
            <a:ext cx="6120430" cy="577081"/>
          </a:xfrm>
          <a:prstGeom prst="rect">
            <a:avLst/>
          </a:prstGeom>
          <a:noFill/>
        </p:spPr>
        <p:txBody>
          <a:bodyPr wrap="square" rtlCol="0">
            <a:spAutoFit/>
          </a:bodyPr>
          <a:lstStyle/>
          <a:p>
            <a:pPr marL="257175" indent="-257175">
              <a:buFont typeface="Wingdings" panose="05000000000000000000" pitchFamily="2" charset="2"/>
              <a:buChar char="§"/>
            </a:pPr>
            <a:r>
              <a:rPr lang="en-US" sz="1575" dirty="0">
                <a:latin typeface="Cambria" panose="02040503050406030204" pitchFamily="18" charset="0"/>
              </a:rPr>
              <a:t>24-25 April </a:t>
            </a:r>
            <a:r>
              <a:rPr lang="hu-HU" sz="1575" dirty="0">
                <a:latin typeface="Cambria" panose="02040503050406030204" pitchFamily="18" charset="0"/>
              </a:rPr>
              <a:t>2015 </a:t>
            </a:r>
            <a:r>
              <a:rPr lang="hu-HU" sz="1575" dirty="0" err="1" smtClean="0">
                <a:latin typeface="Cambria" panose="02040503050406030204" pitchFamily="18" charset="0"/>
              </a:rPr>
              <a:t>Timisoara</a:t>
            </a:r>
            <a:r>
              <a:rPr lang="hu-HU" sz="1575" dirty="0" smtClean="0">
                <a:latin typeface="Cambria" panose="02040503050406030204" pitchFamily="18" charset="0"/>
              </a:rPr>
              <a:t>: </a:t>
            </a:r>
            <a:r>
              <a:rPr lang="hu-HU" sz="1575" b="1" dirty="0" err="1" smtClean="0">
                <a:latin typeface="Cambria" panose="02040503050406030204" pitchFamily="18" charset="0"/>
              </a:rPr>
              <a:t>Attending</a:t>
            </a:r>
            <a:r>
              <a:rPr lang="hu-HU" sz="1575" b="1" dirty="0" smtClean="0">
                <a:latin typeface="Cambria" panose="02040503050406030204" pitchFamily="18" charset="0"/>
              </a:rPr>
              <a:t> </a:t>
            </a:r>
            <a:r>
              <a:rPr lang="hu-HU" sz="1575" b="1" dirty="0" err="1" smtClean="0">
                <a:latin typeface="Cambria" panose="02040503050406030204" pitchFamily="18" charset="0"/>
              </a:rPr>
              <a:t>the</a:t>
            </a:r>
            <a:r>
              <a:rPr lang="hu-HU" sz="1575" b="1" dirty="0" smtClean="0">
                <a:latin typeface="Cambria" panose="02040503050406030204" pitchFamily="18" charset="0"/>
              </a:rPr>
              <a:t> </a:t>
            </a:r>
            <a:r>
              <a:rPr lang="hu-HU" sz="1575" b="1" dirty="0" err="1" smtClean="0">
                <a:latin typeface="Cambria" panose="02040503050406030204" pitchFamily="18" charset="0"/>
              </a:rPr>
              <a:t>First</a:t>
            </a:r>
            <a:r>
              <a:rPr lang="hu-HU" sz="1575" b="1" dirty="0" smtClean="0">
                <a:latin typeface="Cambria" panose="02040503050406030204" pitchFamily="18" charset="0"/>
              </a:rPr>
              <a:t> </a:t>
            </a:r>
            <a:r>
              <a:rPr lang="hu-HU" sz="1575" b="1" dirty="0" err="1">
                <a:latin typeface="Cambria" panose="02040503050406030204" pitchFamily="18" charset="0"/>
              </a:rPr>
              <a:t>Conference</a:t>
            </a:r>
            <a:r>
              <a:rPr lang="hu-HU" sz="1575" b="1" dirty="0">
                <a:latin typeface="Cambria" panose="02040503050406030204" pitchFamily="18" charset="0"/>
              </a:rPr>
              <a:t> of ESTD </a:t>
            </a:r>
            <a:r>
              <a:rPr lang="hu-HU" sz="1575" b="1" dirty="0" err="1">
                <a:latin typeface="Cambria" panose="02040503050406030204" pitchFamily="18" charset="0"/>
              </a:rPr>
              <a:t>in</a:t>
            </a:r>
            <a:r>
              <a:rPr lang="hu-HU" sz="1575" b="1" dirty="0">
                <a:latin typeface="Cambria" panose="02040503050406030204" pitchFamily="18" charset="0"/>
              </a:rPr>
              <a:t> </a:t>
            </a:r>
            <a:r>
              <a:rPr lang="hu-HU" sz="1575" b="1" dirty="0" err="1" smtClean="0">
                <a:latin typeface="Cambria" panose="02040503050406030204" pitchFamily="18" charset="0"/>
              </a:rPr>
              <a:t>Romania</a:t>
            </a:r>
            <a:r>
              <a:rPr lang="hu-HU" sz="1575" b="1" dirty="0" smtClean="0">
                <a:latin typeface="Cambria" panose="02040503050406030204" pitchFamily="18" charset="0"/>
              </a:rPr>
              <a:t> </a:t>
            </a:r>
            <a:r>
              <a:rPr lang="hu-HU" sz="1575" dirty="0" smtClean="0">
                <a:latin typeface="Cambria" panose="02040503050406030204" pitchFamily="18" charset="0"/>
              </a:rPr>
              <a:t>-  </a:t>
            </a:r>
            <a:r>
              <a:rPr lang="hu-HU" sz="1575" dirty="0" err="1" smtClean="0">
                <a:solidFill>
                  <a:srgbClr val="FF0000"/>
                </a:solidFill>
                <a:latin typeface="Cambria" panose="02040503050406030204" pitchFamily="18" charset="0"/>
              </a:rPr>
              <a:t>Many</a:t>
            </a:r>
            <a:r>
              <a:rPr lang="hu-HU" sz="1575" dirty="0" smtClean="0">
                <a:solidFill>
                  <a:srgbClr val="FF0000"/>
                </a:solidFill>
                <a:latin typeface="Cambria" panose="02040503050406030204" pitchFamily="18" charset="0"/>
              </a:rPr>
              <a:t> </a:t>
            </a:r>
            <a:r>
              <a:rPr lang="hu-HU" sz="1575" dirty="0" err="1" smtClean="0">
                <a:solidFill>
                  <a:srgbClr val="FF0000"/>
                </a:solidFill>
                <a:latin typeface="Cambria" panose="02040503050406030204" pitchFamily="18" charset="0"/>
              </a:rPr>
              <a:t>thanks</a:t>
            </a:r>
            <a:r>
              <a:rPr lang="hu-HU" sz="1575" dirty="0" smtClean="0">
                <a:solidFill>
                  <a:srgbClr val="FF0000"/>
                </a:solidFill>
                <a:latin typeface="Cambria" panose="02040503050406030204" pitchFamily="18" charset="0"/>
              </a:rPr>
              <a:t> </a:t>
            </a:r>
            <a:r>
              <a:rPr lang="hu-HU" sz="1575" dirty="0" err="1" smtClean="0">
                <a:solidFill>
                  <a:srgbClr val="FF0000"/>
                </a:solidFill>
                <a:latin typeface="Cambria" panose="02040503050406030204" pitchFamily="18" charset="0"/>
              </a:rPr>
              <a:t>to</a:t>
            </a:r>
            <a:r>
              <a:rPr lang="hu-HU" sz="1575" dirty="0" smtClean="0">
                <a:solidFill>
                  <a:srgbClr val="FF0000"/>
                </a:solidFill>
                <a:latin typeface="Cambria" panose="02040503050406030204" pitchFamily="18" charset="0"/>
              </a:rPr>
              <a:t> </a:t>
            </a:r>
            <a:r>
              <a:rPr lang="hu-HU" sz="1575" dirty="0" err="1" smtClean="0">
                <a:solidFill>
                  <a:srgbClr val="FF0000"/>
                </a:solidFill>
                <a:latin typeface="Cambria" panose="02040503050406030204" pitchFamily="18" charset="0"/>
              </a:rPr>
              <a:t>Anca</a:t>
            </a:r>
            <a:r>
              <a:rPr lang="hu-HU" sz="1575" dirty="0" smtClean="0">
                <a:solidFill>
                  <a:srgbClr val="FF0000"/>
                </a:solidFill>
                <a:latin typeface="Cambria" panose="02040503050406030204" pitchFamily="18" charset="0"/>
              </a:rPr>
              <a:t> </a:t>
            </a:r>
            <a:r>
              <a:rPr lang="hu-HU" sz="1575" dirty="0" err="1" smtClean="0">
                <a:solidFill>
                  <a:srgbClr val="FF0000"/>
                </a:solidFill>
                <a:latin typeface="Cambria" panose="02040503050406030204" pitchFamily="18" charset="0"/>
              </a:rPr>
              <a:t>Sabau</a:t>
            </a:r>
            <a:r>
              <a:rPr lang="hu-HU" sz="1575" dirty="0" smtClean="0">
                <a:solidFill>
                  <a:srgbClr val="FF0000"/>
                </a:solidFill>
                <a:latin typeface="Cambria" panose="02040503050406030204" pitchFamily="18" charset="0"/>
              </a:rPr>
              <a:t>!</a:t>
            </a:r>
          </a:p>
        </p:txBody>
      </p:sp>
      <p:pic>
        <p:nvPicPr>
          <p:cNvPr id="9" name="Kép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77083" y="1860292"/>
            <a:ext cx="1777802" cy="2008671"/>
          </a:xfrm>
          <a:prstGeom prst="rect">
            <a:avLst/>
          </a:prstGeom>
        </p:spPr>
      </p:pic>
      <p:sp>
        <p:nvSpPr>
          <p:cNvPr id="10" name="Szövegdoboz 9"/>
          <p:cNvSpPr txBox="1"/>
          <p:nvPr/>
        </p:nvSpPr>
        <p:spPr>
          <a:xfrm>
            <a:off x="293368" y="2718072"/>
            <a:ext cx="6237571" cy="334707"/>
          </a:xfrm>
          <a:prstGeom prst="rect">
            <a:avLst/>
          </a:prstGeom>
          <a:noFill/>
        </p:spPr>
        <p:txBody>
          <a:bodyPr wrap="square" rtlCol="0">
            <a:spAutoFit/>
          </a:bodyPr>
          <a:lstStyle/>
          <a:p>
            <a:pPr marL="257175" indent="-257175">
              <a:buFont typeface="Wingdings" panose="05000000000000000000" pitchFamily="2" charset="2"/>
              <a:buChar char="§"/>
            </a:pPr>
            <a:r>
              <a:rPr lang="hu-HU" sz="1575" dirty="0" err="1" smtClean="0">
                <a:latin typeface="Cambria" panose="02040503050406030204" pitchFamily="18" charset="0"/>
              </a:rPr>
              <a:t>Becoming</a:t>
            </a:r>
            <a:r>
              <a:rPr lang="hu-HU" sz="1575" dirty="0" smtClean="0">
                <a:latin typeface="Cambria" panose="02040503050406030204" pitchFamily="18" charset="0"/>
              </a:rPr>
              <a:t> </a:t>
            </a:r>
            <a:r>
              <a:rPr lang="hu-HU" sz="1575" b="1" dirty="0" err="1" smtClean="0">
                <a:latin typeface="Cambria" panose="02040503050406030204" pitchFamily="18" charset="0"/>
              </a:rPr>
              <a:t>members</a:t>
            </a:r>
            <a:r>
              <a:rPr lang="hu-HU" sz="1575" b="1" dirty="0" smtClean="0">
                <a:latin typeface="Cambria" panose="02040503050406030204" pitchFamily="18" charset="0"/>
              </a:rPr>
              <a:t> </a:t>
            </a:r>
            <a:r>
              <a:rPr lang="hu-HU" sz="1575" b="1" dirty="0">
                <a:latin typeface="Cambria" panose="02040503050406030204" pitchFamily="18" charset="0"/>
              </a:rPr>
              <a:t>of </a:t>
            </a:r>
            <a:r>
              <a:rPr lang="hu-HU" sz="1575" b="1" dirty="0" err="1">
                <a:latin typeface="Cambria" panose="02040503050406030204" pitchFamily="18" charset="0"/>
              </a:rPr>
              <a:t>the</a:t>
            </a:r>
            <a:r>
              <a:rPr lang="hu-HU" sz="1575" b="1" dirty="0">
                <a:latin typeface="Cambria" panose="02040503050406030204" pitchFamily="18" charset="0"/>
              </a:rPr>
              <a:t> ESTD </a:t>
            </a:r>
            <a:r>
              <a:rPr lang="hu-HU" sz="1575" dirty="0">
                <a:latin typeface="Cambria" panose="02040503050406030204" pitchFamily="18" charset="0"/>
              </a:rPr>
              <a:t>– </a:t>
            </a:r>
            <a:r>
              <a:rPr lang="hu-HU" sz="1575" b="1" dirty="0" err="1">
                <a:latin typeface="Cambria" panose="02040503050406030204" pitchFamily="18" charset="0"/>
              </a:rPr>
              <a:t>the</a:t>
            </a:r>
            <a:r>
              <a:rPr lang="hu-HU" sz="1575" b="1" dirty="0">
                <a:latin typeface="Cambria" panose="02040503050406030204" pitchFamily="18" charset="0"/>
              </a:rPr>
              <a:t> </a:t>
            </a:r>
            <a:r>
              <a:rPr lang="hu-HU" sz="1575" b="1" dirty="0" err="1">
                <a:latin typeface="Cambria" panose="02040503050406030204" pitchFamily="18" charset="0"/>
              </a:rPr>
              <a:t>much-needed</a:t>
            </a:r>
            <a:r>
              <a:rPr lang="hu-HU" sz="1575" b="1" dirty="0">
                <a:latin typeface="Cambria" panose="02040503050406030204" pitchFamily="18" charset="0"/>
              </a:rPr>
              <a:t> </a:t>
            </a:r>
            <a:r>
              <a:rPr lang="hu-HU" sz="1575" b="1" dirty="0" err="1">
                <a:latin typeface="Cambria" panose="02040503050406030204" pitchFamily="18" charset="0"/>
              </a:rPr>
              <a:t>support</a:t>
            </a:r>
            <a:endParaRPr lang="hu-HU" sz="1575" b="1" dirty="0">
              <a:latin typeface="Cambria" panose="02040503050406030204" pitchFamily="18" charset="0"/>
            </a:endParaRPr>
          </a:p>
        </p:txBody>
      </p:sp>
      <p:sp>
        <p:nvSpPr>
          <p:cNvPr id="11" name="Szövegdoboz 10"/>
          <p:cNvSpPr txBox="1"/>
          <p:nvPr/>
        </p:nvSpPr>
        <p:spPr>
          <a:xfrm>
            <a:off x="300037" y="3103129"/>
            <a:ext cx="8543925" cy="2669962"/>
          </a:xfrm>
          <a:prstGeom prst="rect">
            <a:avLst/>
          </a:prstGeom>
          <a:noFill/>
        </p:spPr>
        <p:txBody>
          <a:bodyPr wrap="square" rtlCol="0">
            <a:spAutoFit/>
          </a:bodyPr>
          <a:lstStyle/>
          <a:p>
            <a:pPr marL="285750" indent="-285750">
              <a:spcAft>
                <a:spcPts val="600"/>
              </a:spcAft>
              <a:buFont typeface="Wingdings" panose="05000000000000000000" pitchFamily="2" charset="2"/>
              <a:buChar char="§"/>
            </a:pPr>
            <a:r>
              <a:rPr lang="hu-HU" sz="1575" dirty="0" err="1" smtClean="0">
                <a:latin typeface="Cambria" panose="02040503050406030204" pitchFamily="18" charset="0"/>
              </a:rPr>
              <a:t>Our</a:t>
            </a:r>
            <a:r>
              <a:rPr lang="hu-HU" sz="1575" dirty="0" smtClean="0">
                <a:latin typeface="Cambria" panose="02040503050406030204" pitchFamily="18" charset="0"/>
              </a:rPr>
              <a:t> </a:t>
            </a:r>
            <a:r>
              <a:rPr lang="hu-HU" sz="1575" dirty="0" err="1" smtClean="0">
                <a:latin typeface="Cambria" panose="02040503050406030204" pitchFamily="18" charset="0"/>
              </a:rPr>
              <a:t>contribution</a:t>
            </a:r>
            <a:r>
              <a:rPr lang="hu-HU" sz="1575" dirty="0" smtClean="0">
                <a:latin typeface="Cambria" panose="02040503050406030204" pitchFamily="18" charset="0"/>
              </a:rPr>
              <a:t> </a:t>
            </a:r>
            <a:r>
              <a:rPr lang="hu-HU" sz="1575" dirty="0" err="1" smtClean="0">
                <a:latin typeface="Cambria" panose="02040503050406030204" pitchFamily="18" charset="0"/>
              </a:rPr>
              <a:t>to</a:t>
            </a:r>
            <a:r>
              <a:rPr lang="hu-HU" sz="1575" dirty="0" smtClean="0">
                <a:latin typeface="Cambria" panose="02040503050406030204" pitchFamily="18" charset="0"/>
              </a:rPr>
              <a:t> </a:t>
            </a:r>
            <a:r>
              <a:rPr lang="hu-HU" sz="1575" dirty="0" err="1" smtClean="0">
                <a:latin typeface="Cambria" panose="02040503050406030204" pitchFamily="18" charset="0"/>
              </a:rPr>
              <a:t>the</a:t>
            </a:r>
            <a:r>
              <a:rPr lang="hu-HU" sz="1575" dirty="0" smtClean="0">
                <a:latin typeface="Cambria" panose="02040503050406030204" pitchFamily="18" charset="0"/>
              </a:rPr>
              <a:t> </a:t>
            </a:r>
            <a:r>
              <a:rPr lang="hu-HU" sz="1575" dirty="0" err="1" smtClean="0">
                <a:latin typeface="Cambria" panose="02040503050406030204" pitchFamily="18" charset="0"/>
              </a:rPr>
              <a:t>increase</a:t>
            </a:r>
            <a:r>
              <a:rPr lang="hu-HU" sz="1575" dirty="0" smtClean="0">
                <a:latin typeface="Cambria" panose="02040503050406030204" pitchFamily="18" charset="0"/>
              </a:rPr>
              <a:t> of </a:t>
            </a:r>
            <a:r>
              <a:rPr lang="hu-HU" sz="1575" dirty="0" err="1" smtClean="0">
                <a:latin typeface="Cambria" panose="02040503050406030204" pitchFamily="18" charset="0"/>
              </a:rPr>
              <a:t>knowledge</a:t>
            </a:r>
            <a:r>
              <a:rPr lang="hu-HU" sz="1575" dirty="0" smtClean="0">
                <a:latin typeface="Cambria" panose="02040503050406030204" pitchFamily="18" charset="0"/>
              </a:rPr>
              <a:t> </a:t>
            </a:r>
            <a:r>
              <a:rPr lang="hu-HU" sz="1575" dirty="0" err="1" smtClean="0">
                <a:latin typeface="Cambria" panose="02040503050406030204" pitchFamily="18" charset="0"/>
              </a:rPr>
              <a:t>on</a:t>
            </a:r>
            <a:r>
              <a:rPr lang="hu-HU" sz="1575" dirty="0" smtClean="0">
                <a:latin typeface="Cambria" panose="02040503050406030204" pitchFamily="18" charset="0"/>
              </a:rPr>
              <a:t> trauma and </a:t>
            </a:r>
            <a:r>
              <a:rPr lang="hu-HU" sz="1575" dirty="0" err="1" smtClean="0">
                <a:latin typeface="Cambria" panose="02040503050406030204" pitchFamily="18" charset="0"/>
              </a:rPr>
              <a:t>dissociation</a:t>
            </a:r>
            <a:endParaRPr lang="hu-HU" sz="1575" dirty="0" smtClean="0">
              <a:latin typeface="Cambria" panose="02040503050406030204" pitchFamily="18" charset="0"/>
            </a:endParaRPr>
          </a:p>
          <a:p>
            <a:pPr>
              <a:spcAft>
                <a:spcPts val="600"/>
              </a:spcAft>
            </a:pPr>
            <a:r>
              <a:rPr lang="hu-HU" sz="1575" dirty="0" err="1" smtClean="0">
                <a:latin typeface="Cambria" panose="02040503050406030204" pitchFamily="18" charset="0"/>
              </a:rPr>
              <a:t>In</a:t>
            </a:r>
            <a:r>
              <a:rPr lang="hu-HU" sz="1575" dirty="0" smtClean="0">
                <a:latin typeface="Cambria" panose="02040503050406030204" pitchFamily="18" charset="0"/>
              </a:rPr>
              <a:t> Hungary:</a:t>
            </a:r>
            <a:endParaRPr lang="hu-HU" sz="1575" dirty="0">
              <a:latin typeface="Cambria" panose="02040503050406030204" pitchFamily="18" charset="0"/>
            </a:endParaRPr>
          </a:p>
          <a:p>
            <a:pPr marL="642937" indent="-285750">
              <a:buFont typeface="Wingdings" panose="05000000000000000000" pitchFamily="2" charset="2"/>
              <a:buChar char="ü"/>
            </a:pPr>
            <a:r>
              <a:rPr lang="hu-HU" sz="1575" dirty="0" err="1">
                <a:latin typeface="Cambria" panose="02040503050406030204" pitchFamily="18" charset="0"/>
              </a:rPr>
              <a:t>Books</a:t>
            </a:r>
            <a:r>
              <a:rPr lang="hu-HU" sz="1575" dirty="0">
                <a:latin typeface="Cambria" panose="02040503050406030204" pitchFamily="18" charset="0"/>
              </a:rPr>
              <a:t> and </a:t>
            </a:r>
            <a:r>
              <a:rPr lang="hu-HU" sz="1575" dirty="0" err="1">
                <a:latin typeface="Cambria" panose="02040503050406030204" pitchFamily="18" charset="0"/>
              </a:rPr>
              <a:t>articles</a:t>
            </a:r>
            <a:r>
              <a:rPr lang="hu-HU" sz="1575" dirty="0">
                <a:latin typeface="Cambria" panose="02040503050406030204" pitchFamily="18" charset="0"/>
              </a:rPr>
              <a:t> </a:t>
            </a:r>
            <a:r>
              <a:rPr lang="hu-HU" sz="1575" dirty="0" err="1">
                <a:latin typeface="Cambria" panose="02040503050406030204" pitchFamily="18" charset="0"/>
              </a:rPr>
              <a:t>published</a:t>
            </a:r>
            <a:r>
              <a:rPr lang="hu-HU" sz="1575" dirty="0">
                <a:latin typeface="Cambria" panose="02040503050406030204" pitchFamily="18" charset="0"/>
              </a:rPr>
              <a:t>  </a:t>
            </a:r>
            <a:r>
              <a:rPr lang="hu-HU" sz="1575" dirty="0" err="1">
                <a:latin typeface="Cambria" panose="02040503050406030204" pitchFamily="18" charset="0"/>
              </a:rPr>
              <a:t>on</a:t>
            </a:r>
            <a:r>
              <a:rPr lang="hu-HU" sz="1575" dirty="0">
                <a:latin typeface="Cambria" panose="02040503050406030204" pitchFamily="18" charset="0"/>
              </a:rPr>
              <a:t> </a:t>
            </a:r>
            <a:r>
              <a:rPr lang="hu-HU" sz="1575" dirty="0" err="1">
                <a:latin typeface="Cambria" panose="02040503050406030204" pitchFamily="18" charset="0"/>
              </a:rPr>
              <a:t>childhood</a:t>
            </a:r>
            <a:r>
              <a:rPr lang="hu-HU" sz="1575" dirty="0">
                <a:latin typeface="Cambria" panose="02040503050406030204" pitchFamily="18" charset="0"/>
              </a:rPr>
              <a:t> </a:t>
            </a:r>
            <a:r>
              <a:rPr lang="hu-HU" sz="1575" dirty="0" err="1">
                <a:latin typeface="Cambria" panose="02040503050406030204" pitchFamily="18" charset="0"/>
              </a:rPr>
              <a:t>traumatization</a:t>
            </a:r>
            <a:r>
              <a:rPr lang="hu-HU" sz="1575" dirty="0">
                <a:latin typeface="Cambria" panose="02040503050406030204" pitchFamily="18" charset="0"/>
              </a:rPr>
              <a:t> (2015), </a:t>
            </a:r>
            <a:endParaRPr lang="hu-HU" sz="1575" dirty="0" smtClean="0">
              <a:latin typeface="Cambria" panose="02040503050406030204" pitchFamily="18" charset="0"/>
            </a:endParaRPr>
          </a:p>
          <a:p>
            <a:pPr marL="642937" indent="-285750">
              <a:buFont typeface="Wingdings" panose="05000000000000000000" pitchFamily="2" charset="2"/>
              <a:buChar char="ü"/>
            </a:pPr>
            <a:r>
              <a:rPr lang="hu-HU" sz="1575" dirty="0" err="1" smtClean="0">
                <a:latin typeface="Cambria" panose="02040503050406030204" pitchFamily="18" charset="0"/>
              </a:rPr>
              <a:t>Editing</a:t>
            </a:r>
            <a:r>
              <a:rPr lang="hu-HU" sz="1575" dirty="0" smtClean="0">
                <a:latin typeface="Cambria" panose="02040503050406030204" pitchFamily="18" charset="0"/>
              </a:rPr>
              <a:t> and </a:t>
            </a:r>
            <a:r>
              <a:rPr lang="hu-HU" sz="1575" dirty="0" err="1" smtClean="0">
                <a:latin typeface="Cambria" panose="02040503050406030204" pitchFamily="18" charset="0"/>
              </a:rPr>
              <a:t>writing</a:t>
            </a:r>
            <a:r>
              <a:rPr lang="hu-HU" sz="1575" dirty="0" smtClean="0">
                <a:latin typeface="Cambria" panose="02040503050406030204" pitchFamily="18" charset="0"/>
              </a:rPr>
              <a:t> a </a:t>
            </a:r>
            <a:r>
              <a:rPr lang="hu-HU" sz="1575" dirty="0" err="1" smtClean="0">
                <a:latin typeface="Cambria" panose="02040503050406030204" pitchFamily="18" charset="0"/>
              </a:rPr>
              <a:t>book</a:t>
            </a:r>
            <a:r>
              <a:rPr lang="hu-HU" sz="1575" dirty="0" smtClean="0">
                <a:latin typeface="Cambria" panose="02040503050406030204" pitchFamily="18" charset="0"/>
              </a:rPr>
              <a:t> </a:t>
            </a:r>
            <a:r>
              <a:rPr lang="hu-HU" sz="1575" dirty="0" err="1" smtClean="0">
                <a:latin typeface="Cambria" panose="02040503050406030204" pitchFamily="18" charset="0"/>
              </a:rPr>
              <a:t>on</a:t>
            </a:r>
            <a:r>
              <a:rPr lang="hu-HU" sz="1575" dirty="0" smtClean="0">
                <a:latin typeface="Cambria" panose="02040503050406030204" pitchFamily="18" charset="0"/>
              </a:rPr>
              <a:t> </a:t>
            </a:r>
            <a:r>
              <a:rPr lang="hu-HU" sz="1575" dirty="0" err="1" smtClean="0">
                <a:latin typeface="Cambria" panose="02040503050406030204" pitchFamily="18" charset="0"/>
              </a:rPr>
              <a:t>trauma-related</a:t>
            </a:r>
            <a:r>
              <a:rPr lang="hu-HU" sz="1575" dirty="0" smtClean="0">
                <a:latin typeface="Cambria" panose="02040503050406030204" pitchFamily="18" charset="0"/>
              </a:rPr>
              <a:t> </a:t>
            </a:r>
            <a:r>
              <a:rPr lang="hu-HU" sz="1575" dirty="0" err="1">
                <a:latin typeface="Cambria" panose="02040503050406030204" pitchFamily="18" charset="0"/>
              </a:rPr>
              <a:t>dissociaton</a:t>
            </a:r>
            <a:r>
              <a:rPr lang="hu-HU" sz="1575" dirty="0">
                <a:latin typeface="Cambria" panose="02040503050406030204" pitchFamily="18" charset="0"/>
              </a:rPr>
              <a:t> ( </a:t>
            </a:r>
            <a:r>
              <a:rPr lang="hu-HU" sz="1575" dirty="0" err="1">
                <a:latin typeface="Cambria" panose="02040503050406030204" pitchFamily="18" charset="0"/>
              </a:rPr>
              <a:t>in</a:t>
            </a:r>
            <a:r>
              <a:rPr lang="hu-HU" sz="1575" dirty="0">
                <a:latin typeface="Cambria" panose="02040503050406030204" pitchFamily="18" charset="0"/>
              </a:rPr>
              <a:t> </a:t>
            </a:r>
            <a:r>
              <a:rPr lang="hu-HU" sz="1575" dirty="0" err="1">
                <a:latin typeface="Cambria" panose="02040503050406030204" pitchFamily="18" charset="0"/>
              </a:rPr>
              <a:t>progress</a:t>
            </a:r>
            <a:r>
              <a:rPr lang="hu-HU" sz="1575" dirty="0" smtClean="0">
                <a:latin typeface="Cambria" panose="02040503050406030204" pitchFamily="18" charset="0"/>
              </a:rPr>
              <a:t>)</a:t>
            </a:r>
          </a:p>
          <a:p>
            <a:pPr marL="642937" indent="-285750">
              <a:buFont typeface="Wingdings" panose="05000000000000000000" pitchFamily="2" charset="2"/>
              <a:buChar char="ü"/>
            </a:pPr>
            <a:r>
              <a:rPr lang="hu-HU" sz="1575" dirty="0" err="1" smtClean="0">
                <a:latin typeface="Cambria" panose="02040503050406030204" pitchFamily="18" charset="0"/>
              </a:rPr>
              <a:t>Translating</a:t>
            </a:r>
            <a:r>
              <a:rPr lang="hu-HU" sz="1575" dirty="0" smtClean="0">
                <a:latin typeface="Cambria" panose="02040503050406030204" pitchFamily="18" charset="0"/>
              </a:rPr>
              <a:t> The </a:t>
            </a:r>
            <a:r>
              <a:rPr lang="hu-HU" sz="1575" dirty="0" err="1" smtClean="0">
                <a:latin typeface="Cambria" panose="02040503050406030204" pitchFamily="18" charset="0"/>
              </a:rPr>
              <a:t>Haunted</a:t>
            </a:r>
            <a:r>
              <a:rPr lang="hu-HU" sz="1575" dirty="0" smtClean="0">
                <a:latin typeface="Cambria" panose="02040503050406030204" pitchFamily="18" charset="0"/>
              </a:rPr>
              <a:t> </a:t>
            </a:r>
            <a:r>
              <a:rPr lang="hu-HU" sz="1575" dirty="0" err="1" smtClean="0">
                <a:latin typeface="Cambria" panose="02040503050406030204" pitchFamily="18" charset="0"/>
              </a:rPr>
              <a:t>Self</a:t>
            </a:r>
            <a:r>
              <a:rPr lang="hu-HU" sz="1575" dirty="0" smtClean="0">
                <a:latin typeface="Cambria" panose="02040503050406030204" pitchFamily="18" charset="0"/>
              </a:rPr>
              <a:t> </a:t>
            </a:r>
            <a:r>
              <a:rPr lang="hu-HU" sz="1575" dirty="0" err="1" smtClean="0">
                <a:latin typeface="Cambria" panose="02040503050406030204" pitchFamily="18" charset="0"/>
              </a:rPr>
              <a:t>into</a:t>
            </a:r>
            <a:r>
              <a:rPr lang="hu-HU" sz="1575" dirty="0" smtClean="0">
                <a:latin typeface="Cambria" panose="02040503050406030204" pitchFamily="18" charset="0"/>
              </a:rPr>
              <a:t> </a:t>
            </a:r>
            <a:r>
              <a:rPr lang="hu-HU" sz="1575" dirty="0" err="1" smtClean="0">
                <a:latin typeface="Cambria" panose="02040503050406030204" pitchFamily="18" charset="0"/>
              </a:rPr>
              <a:t>Hungarian</a:t>
            </a:r>
            <a:r>
              <a:rPr lang="hu-HU" sz="1575" dirty="0" smtClean="0">
                <a:latin typeface="Cambria" panose="02040503050406030204" pitchFamily="18" charset="0"/>
              </a:rPr>
              <a:t> (</a:t>
            </a:r>
            <a:r>
              <a:rPr lang="hu-HU" sz="1575" dirty="0" err="1" smtClean="0">
                <a:latin typeface="Cambria" panose="02040503050406030204" pitchFamily="18" charset="0"/>
              </a:rPr>
              <a:t>in</a:t>
            </a:r>
            <a:r>
              <a:rPr lang="hu-HU" sz="1575" dirty="0" smtClean="0">
                <a:latin typeface="Cambria" panose="02040503050406030204" pitchFamily="18" charset="0"/>
              </a:rPr>
              <a:t> </a:t>
            </a:r>
            <a:r>
              <a:rPr lang="hu-HU" sz="1575" dirty="0" err="1" smtClean="0">
                <a:latin typeface="Cambria" panose="02040503050406030204" pitchFamily="18" charset="0"/>
              </a:rPr>
              <a:t>progress</a:t>
            </a:r>
            <a:r>
              <a:rPr lang="hu-HU" sz="1575" dirty="0" smtClean="0">
                <a:latin typeface="Cambria" panose="02040503050406030204" pitchFamily="18" charset="0"/>
              </a:rPr>
              <a:t>)</a:t>
            </a:r>
            <a:endParaRPr lang="hu-HU" sz="1575" dirty="0">
              <a:latin typeface="Cambria" panose="02040503050406030204" pitchFamily="18" charset="0"/>
            </a:endParaRPr>
          </a:p>
          <a:p>
            <a:pPr marL="642937" indent="-285750">
              <a:buFont typeface="Wingdings" panose="05000000000000000000" pitchFamily="2" charset="2"/>
              <a:buChar char="ü"/>
            </a:pPr>
            <a:r>
              <a:rPr lang="hu-HU" sz="1575" dirty="0" err="1" smtClean="0">
                <a:latin typeface="Cambria" panose="02040503050406030204" pitchFamily="18" charset="0"/>
              </a:rPr>
              <a:t>Supervisions</a:t>
            </a:r>
            <a:r>
              <a:rPr lang="hu-HU" sz="1575" dirty="0" smtClean="0">
                <a:latin typeface="Cambria" panose="02040503050406030204" pitchFamily="18" charset="0"/>
              </a:rPr>
              <a:t> </a:t>
            </a:r>
            <a:r>
              <a:rPr lang="hu-HU" sz="1575" dirty="0" err="1">
                <a:latin typeface="Cambria" panose="02040503050406030204" pitchFamily="18" charset="0"/>
              </a:rPr>
              <a:t>for</a:t>
            </a:r>
            <a:r>
              <a:rPr lang="hu-HU" sz="1575" dirty="0">
                <a:latin typeface="Cambria" panose="02040503050406030204" pitchFamily="18" charset="0"/>
              </a:rPr>
              <a:t> </a:t>
            </a:r>
            <a:r>
              <a:rPr lang="hu-HU" sz="1575" dirty="0" err="1">
                <a:latin typeface="Cambria" panose="02040503050406030204" pitchFamily="18" charset="0"/>
              </a:rPr>
              <a:t>clinicians</a:t>
            </a:r>
            <a:r>
              <a:rPr lang="hu-HU" sz="1575" dirty="0">
                <a:latin typeface="Cambria" panose="02040503050406030204" pitchFamily="18" charset="0"/>
              </a:rPr>
              <a:t> </a:t>
            </a:r>
            <a:r>
              <a:rPr lang="hu-HU" sz="1575" dirty="0" err="1">
                <a:latin typeface="Cambria" panose="02040503050406030204" pitchFamily="18" charset="0"/>
              </a:rPr>
              <a:t>working</a:t>
            </a:r>
            <a:r>
              <a:rPr lang="hu-HU" sz="1575" dirty="0">
                <a:latin typeface="Cambria" panose="02040503050406030204" pitchFamily="18" charset="0"/>
              </a:rPr>
              <a:t> </a:t>
            </a:r>
            <a:r>
              <a:rPr lang="hu-HU" sz="1575" dirty="0" err="1">
                <a:latin typeface="Cambria" panose="02040503050406030204" pitchFamily="18" charset="0"/>
              </a:rPr>
              <a:t>with</a:t>
            </a:r>
            <a:r>
              <a:rPr lang="hu-HU" sz="1575" dirty="0">
                <a:latin typeface="Cambria" panose="02040503050406030204" pitchFamily="18" charset="0"/>
              </a:rPr>
              <a:t> </a:t>
            </a:r>
            <a:r>
              <a:rPr lang="hu-HU" sz="1575" dirty="0" err="1">
                <a:latin typeface="Cambria" panose="02040503050406030204" pitchFamily="18" charset="0"/>
              </a:rPr>
              <a:t>patients</a:t>
            </a:r>
            <a:r>
              <a:rPr lang="hu-HU" sz="1575" dirty="0">
                <a:latin typeface="Cambria" panose="02040503050406030204" pitchFamily="18" charset="0"/>
              </a:rPr>
              <a:t> </a:t>
            </a:r>
            <a:r>
              <a:rPr lang="hu-HU" sz="1575" dirty="0" err="1">
                <a:latin typeface="Cambria" panose="02040503050406030204" pitchFamily="18" charset="0"/>
              </a:rPr>
              <a:t>with</a:t>
            </a:r>
            <a:r>
              <a:rPr lang="hu-HU" sz="1575" dirty="0">
                <a:latin typeface="Cambria" panose="02040503050406030204" pitchFamily="18" charset="0"/>
              </a:rPr>
              <a:t> </a:t>
            </a:r>
            <a:r>
              <a:rPr lang="hu-HU" sz="1575" dirty="0" err="1">
                <a:latin typeface="Cambria" panose="02040503050406030204" pitchFamily="18" charset="0"/>
              </a:rPr>
              <a:t>complex</a:t>
            </a:r>
            <a:r>
              <a:rPr lang="hu-HU" sz="1575" dirty="0">
                <a:latin typeface="Cambria" panose="02040503050406030204" pitchFamily="18" charset="0"/>
              </a:rPr>
              <a:t> PTSD </a:t>
            </a:r>
            <a:r>
              <a:rPr lang="hu-HU" sz="1575" dirty="0" err="1">
                <a:latin typeface="Cambria" panose="02040503050406030204" pitchFamily="18" charset="0"/>
              </a:rPr>
              <a:t>for</a:t>
            </a:r>
            <a:r>
              <a:rPr lang="hu-HU" sz="1575" dirty="0">
                <a:latin typeface="Cambria" panose="02040503050406030204" pitchFamily="18" charset="0"/>
              </a:rPr>
              <a:t> </a:t>
            </a:r>
            <a:r>
              <a:rPr lang="hu-HU" sz="1575" dirty="0" err="1" smtClean="0">
                <a:latin typeface="Cambria" panose="02040503050406030204" pitchFamily="18" charset="0"/>
              </a:rPr>
              <a:t>many</a:t>
            </a:r>
            <a:r>
              <a:rPr lang="hu-HU" sz="1575" dirty="0" smtClean="0">
                <a:latin typeface="Cambria" panose="02040503050406030204" pitchFamily="18" charset="0"/>
              </a:rPr>
              <a:t> </a:t>
            </a:r>
            <a:r>
              <a:rPr lang="hu-HU" sz="1575" dirty="0" err="1" smtClean="0">
                <a:latin typeface="Cambria" panose="02040503050406030204" pitchFamily="18" charset="0"/>
              </a:rPr>
              <a:t>years</a:t>
            </a:r>
            <a:endParaRPr lang="hu-HU" sz="1575" dirty="0">
              <a:latin typeface="Cambria" panose="02040503050406030204" pitchFamily="18" charset="0"/>
            </a:endParaRPr>
          </a:p>
          <a:p>
            <a:pPr marL="642937" indent="-285750">
              <a:buFont typeface="Wingdings" panose="05000000000000000000" pitchFamily="2" charset="2"/>
              <a:buChar char="ü"/>
            </a:pPr>
            <a:r>
              <a:rPr lang="hu-HU" sz="1575" dirty="0" err="1">
                <a:latin typeface="Cambria" panose="02040503050406030204" pitchFamily="18" charset="0"/>
              </a:rPr>
              <a:t>Conference</a:t>
            </a:r>
            <a:r>
              <a:rPr lang="hu-HU" sz="1575" dirty="0">
                <a:latin typeface="Cambria" panose="02040503050406030204" pitchFamily="18" charset="0"/>
              </a:rPr>
              <a:t> </a:t>
            </a:r>
            <a:r>
              <a:rPr lang="hu-HU" sz="1575" dirty="0" err="1">
                <a:latin typeface="Cambria" panose="02040503050406030204" pitchFamily="18" charset="0"/>
              </a:rPr>
              <a:t>with</a:t>
            </a:r>
            <a:r>
              <a:rPr lang="hu-HU" sz="1575" dirty="0">
                <a:latin typeface="Cambria" panose="02040503050406030204" pitchFamily="18" charset="0"/>
              </a:rPr>
              <a:t> </a:t>
            </a:r>
            <a:r>
              <a:rPr lang="hu-HU" sz="1575" dirty="0" err="1">
                <a:latin typeface="Cambria" panose="02040503050406030204" pitchFamily="18" charset="0"/>
              </a:rPr>
              <a:t>Eli</a:t>
            </a:r>
            <a:r>
              <a:rPr lang="hu-HU" sz="1575" dirty="0">
                <a:latin typeface="Cambria" panose="02040503050406030204" pitchFamily="18" charset="0"/>
              </a:rPr>
              <a:t> and </a:t>
            </a:r>
            <a:r>
              <a:rPr lang="hu-HU" sz="1575" dirty="0" err="1">
                <a:latin typeface="Cambria" panose="02040503050406030204" pitchFamily="18" charset="0"/>
              </a:rPr>
              <a:t>Liora</a:t>
            </a:r>
            <a:r>
              <a:rPr lang="hu-HU" sz="1575" dirty="0">
                <a:latin typeface="Cambria" panose="02040503050406030204" pitchFamily="18" charset="0"/>
              </a:rPr>
              <a:t> </a:t>
            </a:r>
            <a:r>
              <a:rPr lang="hu-HU" sz="1575" dirty="0" err="1">
                <a:latin typeface="Cambria" panose="02040503050406030204" pitchFamily="18" charset="0"/>
              </a:rPr>
              <a:t>Somer</a:t>
            </a:r>
            <a:r>
              <a:rPr lang="hu-HU" sz="1575" dirty="0">
                <a:latin typeface="Cambria" panose="02040503050406030204" pitchFamily="18" charset="0"/>
              </a:rPr>
              <a:t>, Debrecen, 21-22.10. 2016 (and </a:t>
            </a:r>
            <a:r>
              <a:rPr lang="hu-HU" sz="1575" dirty="0" err="1">
                <a:latin typeface="Cambria" panose="02040503050406030204" pitchFamily="18" charset="0"/>
              </a:rPr>
              <a:t>will</a:t>
            </a:r>
            <a:r>
              <a:rPr lang="hu-HU" sz="1575" dirty="0">
                <a:latin typeface="Cambria" panose="02040503050406030204" pitchFamily="18" charset="0"/>
              </a:rPr>
              <a:t> be </a:t>
            </a:r>
            <a:r>
              <a:rPr lang="hu-HU" sz="1575" dirty="0" err="1">
                <a:latin typeface="Cambria" panose="02040503050406030204" pitchFamily="18" charset="0"/>
              </a:rPr>
              <a:t>continued</a:t>
            </a:r>
            <a:r>
              <a:rPr lang="hu-HU" sz="1575" dirty="0" smtClean="0">
                <a:latin typeface="Cambria" panose="02040503050406030204" pitchFamily="18" charset="0"/>
              </a:rPr>
              <a:t>…)</a:t>
            </a:r>
          </a:p>
          <a:p>
            <a:pPr marL="357187"/>
            <a:endParaRPr lang="hu-HU" sz="1575" dirty="0">
              <a:latin typeface="Cambria" panose="02040503050406030204" pitchFamily="18" charset="0"/>
            </a:endParaRPr>
          </a:p>
          <a:p>
            <a:pPr marL="285750" indent="-285750">
              <a:buFont typeface="Wingdings" panose="05000000000000000000" pitchFamily="2" charset="2"/>
              <a:buChar char="§"/>
            </a:pPr>
            <a:endParaRPr lang="hu-HU" sz="1575" dirty="0">
              <a:latin typeface="Cambria" panose="02040503050406030204" pitchFamily="18" charset="0"/>
            </a:endParaRPr>
          </a:p>
          <a:p>
            <a:r>
              <a:rPr lang="hu-HU" sz="1575" dirty="0" smtClean="0">
                <a:latin typeface="Cambria" panose="02040503050406030204" pitchFamily="18" charset="0"/>
              </a:rPr>
              <a:t>  	</a:t>
            </a:r>
            <a:endParaRPr lang="hu-HU" sz="1575" dirty="0">
              <a:latin typeface="Cambria" panose="02040503050406030204" pitchFamily="18" charset="0"/>
            </a:endParaRPr>
          </a:p>
        </p:txBody>
      </p:sp>
      <p:sp>
        <p:nvSpPr>
          <p:cNvPr id="12" name="Szövegdoboz 11"/>
          <p:cNvSpPr txBox="1"/>
          <p:nvPr/>
        </p:nvSpPr>
        <p:spPr>
          <a:xfrm>
            <a:off x="188132" y="5265529"/>
            <a:ext cx="2946998" cy="1069524"/>
          </a:xfrm>
          <a:prstGeom prst="rect">
            <a:avLst/>
          </a:prstGeom>
          <a:noFill/>
        </p:spPr>
        <p:txBody>
          <a:bodyPr wrap="square" rtlCol="0">
            <a:spAutoFit/>
          </a:bodyPr>
          <a:lstStyle/>
          <a:p>
            <a:r>
              <a:rPr lang="hu-HU" sz="1600" dirty="0" err="1">
                <a:latin typeface="Times New Roman" panose="02020603050405020304" pitchFamily="18" charset="0"/>
                <a:cs typeface="Times New Roman" panose="02020603050405020304" pitchFamily="18" charset="0"/>
              </a:rPr>
              <a:t>Ildiko</a:t>
            </a:r>
            <a:r>
              <a:rPr lang="hu-HU" sz="1600" dirty="0">
                <a:latin typeface="Times New Roman" panose="02020603050405020304" pitchFamily="18" charset="0"/>
                <a:cs typeface="Times New Roman" panose="02020603050405020304" pitchFamily="18" charset="0"/>
              </a:rPr>
              <a:t> </a:t>
            </a:r>
            <a:r>
              <a:rPr lang="hu-HU" sz="1600" dirty="0" err="1">
                <a:latin typeface="Times New Roman" panose="02020603050405020304" pitchFamily="18" charset="0"/>
                <a:cs typeface="Times New Roman" panose="02020603050405020304" pitchFamily="18" charset="0"/>
              </a:rPr>
              <a:t>Szabo</a:t>
            </a:r>
            <a:r>
              <a:rPr lang="hu-HU" sz="1600" dirty="0">
                <a:latin typeface="Times New Roman" panose="02020603050405020304" pitchFamily="18" charset="0"/>
                <a:cs typeface="Times New Roman" panose="02020603050405020304" pitchFamily="18" charset="0"/>
              </a:rPr>
              <a:t> </a:t>
            </a:r>
            <a:r>
              <a:rPr lang="hu-HU" sz="1600" dirty="0" err="1">
                <a:latin typeface="Times New Roman" panose="02020603050405020304" pitchFamily="18" charset="0"/>
                <a:cs typeface="Times New Roman" panose="02020603050405020304" pitchFamily="18" charset="0"/>
              </a:rPr>
              <a:t>Kuritarne</a:t>
            </a:r>
            <a:r>
              <a:rPr lang="hu-HU" sz="1600" dirty="0">
                <a:latin typeface="Times New Roman" panose="02020603050405020304" pitchFamily="18" charset="0"/>
                <a:cs typeface="Times New Roman" panose="02020603050405020304" pitchFamily="18" charset="0"/>
              </a:rPr>
              <a:t> </a:t>
            </a:r>
            <a:r>
              <a:rPr lang="hu-HU" sz="1600" dirty="0" smtClean="0">
                <a:latin typeface="Times New Roman" panose="02020603050405020304" pitchFamily="18" charset="0"/>
                <a:cs typeface="Times New Roman" panose="02020603050405020304" pitchFamily="18" charset="0"/>
              </a:rPr>
              <a:t>PhD</a:t>
            </a:r>
          </a:p>
          <a:p>
            <a:r>
              <a:rPr lang="hu-HU" sz="1400" dirty="0" err="1" smtClean="0">
                <a:latin typeface="Times New Roman" panose="02020603050405020304" pitchFamily="18" charset="0"/>
                <a:cs typeface="Times New Roman" panose="02020603050405020304" pitchFamily="18" charset="0"/>
              </a:rPr>
              <a:t>associate</a:t>
            </a:r>
            <a:r>
              <a:rPr lang="hu-HU" sz="1400" dirty="0" smtClean="0">
                <a:latin typeface="Times New Roman" panose="02020603050405020304" pitchFamily="18" charset="0"/>
                <a:cs typeface="Times New Roman" panose="02020603050405020304" pitchFamily="18" charset="0"/>
              </a:rPr>
              <a:t> professor </a:t>
            </a:r>
            <a:endParaRPr lang="hu-HU" sz="1400" dirty="0">
              <a:latin typeface="Times New Roman" panose="02020603050405020304" pitchFamily="18" charset="0"/>
              <a:cs typeface="Times New Roman" panose="02020603050405020304" pitchFamily="18" charset="0"/>
            </a:endParaRPr>
          </a:p>
          <a:p>
            <a:endParaRPr lang="hu-HU" sz="1575" dirty="0" smtClean="0">
              <a:latin typeface="Cambria" panose="02040503050406030204" pitchFamily="18" charset="0"/>
              <a:hlinkClick r:id="rId3"/>
            </a:endParaRPr>
          </a:p>
          <a:p>
            <a:r>
              <a:rPr lang="hu-HU" sz="1575" dirty="0" err="1" smtClean="0">
                <a:latin typeface="Cambria" panose="02040503050406030204" pitchFamily="18" charset="0"/>
                <a:hlinkClick r:id="rId3"/>
              </a:rPr>
              <a:t>szabo.ildiko</a:t>
            </a:r>
            <a:r>
              <a:rPr lang="hu-HU" sz="1575" dirty="0" smtClean="0">
                <a:latin typeface="Cambria" panose="02040503050406030204" pitchFamily="18" charset="0"/>
                <a:hlinkClick r:id="rId3"/>
              </a:rPr>
              <a:t>@</a:t>
            </a:r>
            <a:r>
              <a:rPr lang="hu-HU" sz="1575" dirty="0" err="1" smtClean="0">
                <a:latin typeface="Cambria" panose="02040503050406030204" pitchFamily="18" charset="0"/>
                <a:hlinkClick r:id="rId3"/>
              </a:rPr>
              <a:t>sph.unideb.hu</a:t>
            </a:r>
            <a:endParaRPr lang="hu-HU" sz="1575" dirty="0">
              <a:latin typeface="Cambria" panose="02040503050406030204" pitchFamily="18" charset="0"/>
            </a:endParaRPr>
          </a:p>
        </p:txBody>
      </p:sp>
      <p:sp>
        <p:nvSpPr>
          <p:cNvPr id="14" name="Szövegdoboz 13"/>
          <p:cNvSpPr txBox="1"/>
          <p:nvPr/>
        </p:nvSpPr>
        <p:spPr>
          <a:xfrm>
            <a:off x="4714371" y="6120662"/>
            <a:ext cx="4229100" cy="577081"/>
          </a:xfrm>
          <a:prstGeom prst="rect">
            <a:avLst/>
          </a:prstGeom>
          <a:noFill/>
        </p:spPr>
        <p:txBody>
          <a:bodyPr wrap="square" rtlCol="0">
            <a:spAutoFit/>
          </a:bodyPr>
          <a:lstStyle/>
          <a:p>
            <a:pPr algn="r"/>
            <a:r>
              <a:rPr lang="hu-HU" sz="1575" dirty="0">
                <a:solidFill>
                  <a:schemeClr val="accent5">
                    <a:lumMod val="50000"/>
                  </a:schemeClr>
                </a:solidFill>
                <a:latin typeface="Cambria" panose="02040503050406030204" pitchFamily="18" charset="0"/>
              </a:rPr>
              <a:t>University of Debrecen</a:t>
            </a:r>
            <a:r>
              <a:rPr lang="hu-HU" sz="1575" dirty="0" smtClean="0">
                <a:solidFill>
                  <a:schemeClr val="accent5">
                    <a:lumMod val="50000"/>
                  </a:schemeClr>
                </a:solidFill>
                <a:latin typeface="Cambria" panose="02040503050406030204" pitchFamily="18" charset="0"/>
              </a:rPr>
              <a:t>,</a:t>
            </a:r>
            <a:br>
              <a:rPr lang="hu-HU" sz="1575" dirty="0" smtClean="0">
                <a:solidFill>
                  <a:schemeClr val="accent5">
                    <a:lumMod val="50000"/>
                  </a:schemeClr>
                </a:solidFill>
                <a:latin typeface="Cambria" panose="02040503050406030204" pitchFamily="18" charset="0"/>
              </a:rPr>
            </a:br>
            <a:r>
              <a:rPr lang="hu-HU" sz="1575" dirty="0" smtClean="0">
                <a:solidFill>
                  <a:schemeClr val="accent5">
                    <a:lumMod val="50000"/>
                  </a:schemeClr>
                </a:solidFill>
                <a:latin typeface="Cambria" panose="02040503050406030204" pitchFamily="18" charset="0"/>
              </a:rPr>
              <a:t> Institute </a:t>
            </a:r>
            <a:r>
              <a:rPr lang="hu-HU" sz="1575" dirty="0">
                <a:solidFill>
                  <a:schemeClr val="accent5">
                    <a:lumMod val="50000"/>
                  </a:schemeClr>
                </a:solidFill>
                <a:latin typeface="Cambria" panose="02040503050406030204" pitchFamily="18" charset="0"/>
              </a:rPr>
              <a:t>of </a:t>
            </a:r>
            <a:r>
              <a:rPr lang="hu-HU" sz="1575" dirty="0" err="1" smtClean="0">
                <a:solidFill>
                  <a:schemeClr val="accent5">
                    <a:lumMod val="50000"/>
                  </a:schemeClr>
                </a:solidFill>
                <a:latin typeface="Cambria" panose="02040503050406030204" pitchFamily="18" charset="0"/>
              </a:rPr>
              <a:t>Behavioural</a:t>
            </a:r>
            <a:r>
              <a:rPr lang="hu-HU" sz="1575" dirty="0" smtClean="0">
                <a:solidFill>
                  <a:schemeClr val="accent5">
                    <a:lumMod val="50000"/>
                  </a:schemeClr>
                </a:solidFill>
                <a:latin typeface="Cambria" panose="02040503050406030204" pitchFamily="18" charset="0"/>
              </a:rPr>
              <a:t> </a:t>
            </a:r>
            <a:r>
              <a:rPr lang="hu-HU" sz="1575" dirty="0" err="1" smtClean="0">
                <a:solidFill>
                  <a:schemeClr val="accent5">
                    <a:lumMod val="50000"/>
                  </a:schemeClr>
                </a:solidFill>
                <a:latin typeface="Cambria" panose="02040503050406030204" pitchFamily="18" charset="0"/>
              </a:rPr>
              <a:t>Sciences</a:t>
            </a:r>
            <a:endParaRPr lang="hu-HU" sz="1575" dirty="0">
              <a:solidFill>
                <a:schemeClr val="accent5">
                  <a:lumMod val="50000"/>
                </a:schemeClr>
              </a:solidFill>
              <a:latin typeface="Cambria" panose="02040503050406030204" pitchFamily="18" charset="0"/>
            </a:endParaRPr>
          </a:p>
        </p:txBody>
      </p:sp>
      <p:sp>
        <p:nvSpPr>
          <p:cNvPr id="15" name="Szövegdoboz 14"/>
          <p:cNvSpPr txBox="1"/>
          <p:nvPr/>
        </p:nvSpPr>
        <p:spPr>
          <a:xfrm>
            <a:off x="3171825" y="5320377"/>
            <a:ext cx="1314450" cy="1377366"/>
          </a:xfrm>
          <a:prstGeom prst="rect">
            <a:avLst/>
          </a:prstGeom>
          <a:noFill/>
          <a:ln w="28575">
            <a:solidFill>
              <a:schemeClr val="tx1">
                <a:lumMod val="75000"/>
                <a:lumOff val="25000"/>
              </a:schemeClr>
            </a:solidFill>
          </a:ln>
        </p:spPr>
        <p:txBody>
          <a:bodyPr wrap="square" rtlCol="0">
            <a:spAutoFit/>
          </a:bodyPr>
          <a:lstStyle/>
          <a:p>
            <a:endParaRPr lang="hu-HU" dirty="0"/>
          </a:p>
        </p:txBody>
      </p:sp>
      <p:sp>
        <p:nvSpPr>
          <p:cNvPr id="16" name="Szövegdoboz 15"/>
          <p:cNvSpPr txBox="1"/>
          <p:nvPr/>
        </p:nvSpPr>
        <p:spPr>
          <a:xfrm>
            <a:off x="4681834" y="5320377"/>
            <a:ext cx="1314450" cy="1377366"/>
          </a:xfrm>
          <a:prstGeom prst="rect">
            <a:avLst/>
          </a:prstGeom>
          <a:noFill/>
          <a:ln w="28575">
            <a:solidFill>
              <a:schemeClr val="tx1">
                <a:lumMod val="75000"/>
                <a:lumOff val="25000"/>
              </a:schemeClr>
            </a:solidFill>
          </a:ln>
        </p:spPr>
        <p:txBody>
          <a:bodyPr wrap="square" rtlCol="0">
            <a:spAutoFit/>
          </a:bodyPr>
          <a:lstStyle/>
          <a:p>
            <a:endParaRPr lang="hu-HU" dirty="0"/>
          </a:p>
        </p:txBody>
      </p:sp>
      <p:sp>
        <p:nvSpPr>
          <p:cNvPr id="17" name="Szövegdoboz 16"/>
          <p:cNvSpPr txBox="1"/>
          <p:nvPr/>
        </p:nvSpPr>
        <p:spPr>
          <a:xfrm>
            <a:off x="3458789" y="5781300"/>
            <a:ext cx="740522" cy="369332"/>
          </a:xfrm>
          <a:prstGeom prst="rect">
            <a:avLst/>
          </a:prstGeom>
          <a:noFill/>
        </p:spPr>
        <p:txBody>
          <a:bodyPr wrap="square" rtlCol="0">
            <a:spAutoFit/>
          </a:bodyPr>
          <a:lstStyle/>
          <a:p>
            <a:r>
              <a:rPr lang="hu-HU" dirty="0" smtClean="0"/>
              <a:t>fotó</a:t>
            </a:r>
            <a:endParaRPr lang="hu-HU" dirty="0"/>
          </a:p>
        </p:txBody>
      </p:sp>
      <p:sp>
        <p:nvSpPr>
          <p:cNvPr id="18" name="Szövegdoboz 17"/>
          <p:cNvSpPr txBox="1"/>
          <p:nvPr/>
        </p:nvSpPr>
        <p:spPr>
          <a:xfrm>
            <a:off x="5049878" y="5775799"/>
            <a:ext cx="740522" cy="369332"/>
          </a:xfrm>
          <a:prstGeom prst="rect">
            <a:avLst/>
          </a:prstGeom>
          <a:noFill/>
        </p:spPr>
        <p:txBody>
          <a:bodyPr wrap="square" rtlCol="0">
            <a:spAutoFit/>
          </a:bodyPr>
          <a:lstStyle/>
          <a:p>
            <a:r>
              <a:rPr lang="hu-HU" dirty="0" smtClean="0"/>
              <a:t>fotó</a:t>
            </a:r>
            <a:endParaRPr lang="hu-HU" dirty="0"/>
          </a:p>
        </p:txBody>
      </p:sp>
      <p:pic>
        <p:nvPicPr>
          <p:cNvPr id="20" name="Kép 1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57999" y="16411"/>
            <a:ext cx="2086001" cy="1512351"/>
          </a:xfrm>
          <a:prstGeom prst="rect">
            <a:avLst/>
          </a:prstGeom>
        </p:spPr>
      </p:pic>
      <p:pic>
        <p:nvPicPr>
          <p:cNvPr id="21" name="Kép 2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065948" y="4956907"/>
            <a:ext cx="1440126" cy="1863013"/>
          </a:xfrm>
          <a:prstGeom prst="rect">
            <a:avLst/>
          </a:prstGeom>
        </p:spPr>
      </p:pic>
      <p:pic>
        <p:nvPicPr>
          <p:cNvPr id="22" name="Kép 2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72000" y="5243151"/>
            <a:ext cx="1454591" cy="1454591"/>
          </a:xfrm>
          <a:prstGeom prst="rect">
            <a:avLst/>
          </a:prstGeom>
        </p:spPr>
      </p:pic>
      <p:sp>
        <p:nvSpPr>
          <p:cNvPr id="2" name="Téglalap 1"/>
          <p:cNvSpPr/>
          <p:nvPr/>
        </p:nvSpPr>
        <p:spPr>
          <a:xfrm>
            <a:off x="6158444" y="5243152"/>
            <a:ext cx="2785027" cy="892552"/>
          </a:xfrm>
          <a:prstGeom prst="rect">
            <a:avLst/>
          </a:prstGeom>
        </p:spPr>
        <p:txBody>
          <a:bodyPr wrap="square">
            <a:spAutoFit/>
          </a:bodyPr>
          <a:lstStyle/>
          <a:p>
            <a:r>
              <a:rPr lang="hu-HU" dirty="0" smtClean="0">
                <a:latin typeface="Cambria" panose="02040503050406030204" pitchFamily="18" charset="0"/>
              </a:rPr>
              <a:t>     </a:t>
            </a:r>
            <a:r>
              <a:rPr lang="hu-HU" sz="1600" dirty="0" smtClean="0">
                <a:latin typeface="Times New Roman" panose="02020603050405020304" pitchFamily="18" charset="0"/>
                <a:cs typeface="Times New Roman" panose="02020603050405020304" pitchFamily="18" charset="0"/>
              </a:rPr>
              <a:t>Judit </a:t>
            </a:r>
            <a:r>
              <a:rPr lang="hu-HU" sz="1600" dirty="0" err="1">
                <a:latin typeface="Times New Roman" panose="02020603050405020304" pitchFamily="18" charset="0"/>
                <a:cs typeface="Times New Roman" panose="02020603050405020304" pitchFamily="18" charset="0"/>
              </a:rPr>
              <a:t>Molnar</a:t>
            </a:r>
            <a:r>
              <a:rPr lang="hu-HU" sz="1600" dirty="0">
                <a:latin typeface="Times New Roman" panose="02020603050405020304" pitchFamily="18" charset="0"/>
                <a:cs typeface="Times New Roman" panose="02020603050405020304" pitchFamily="18" charset="0"/>
              </a:rPr>
              <a:t> </a:t>
            </a:r>
            <a:r>
              <a:rPr lang="hu-HU" sz="1600" dirty="0" smtClean="0">
                <a:latin typeface="Times New Roman" panose="02020603050405020304" pitchFamily="18" charset="0"/>
                <a:cs typeface="Times New Roman" panose="02020603050405020304" pitchFamily="18" charset="0"/>
              </a:rPr>
              <a:t>PhD</a:t>
            </a:r>
          </a:p>
          <a:p>
            <a:r>
              <a:rPr lang="hu-HU" sz="1600" dirty="0">
                <a:latin typeface="Times New Roman" panose="02020603050405020304" pitchFamily="18" charset="0"/>
                <a:cs typeface="Times New Roman" panose="02020603050405020304" pitchFamily="18" charset="0"/>
              </a:rPr>
              <a:t> </a:t>
            </a:r>
            <a:r>
              <a:rPr lang="hu-HU" sz="1600" dirty="0" smtClean="0">
                <a:latin typeface="Times New Roman" panose="02020603050405020304" pitchFamily="18" charset="0"/>
                <a:cs typeface="Times New Roman" panose="02020603050405020304" pitchFamily="18" charset="0"/>
              </a:rPr>
              <a:t>       </a:t>
            </a:r>
            <a:r>
              <a:rPr lang="hu-HU" sz="1400" dirty="0" err="1" smtClean="0">
                <a:latin typeface="Times New Roman" panose="02020603050405020304" pitchFamily="18" charset="0"/>
                <a:cs typeface="Times New Roman" panose="02020603050405020304" pitchFamily="18" charset="0"/>
              </a:rPr>
              <a:t>assistant</a:t>
            </a:r>
            <a:r>
              <a:rPr lang="hu-HU" sz="1400" dirty="0" smtClean="0">
                <a:latin typeface="Times New Roman" panose="02020603050405020304" pitchFamily="18" charset="0"/>
                <a:cs typeface="Times New Roman" panose="02020603050405020304" pitchFamily="18" charset="0"/>
              </a:rPr>
              <a:t> professor</a:t>
            </a:r>
            <a:r>
              <a:rPr lang="hu-HU" sz="1400" dirty="0">
                <a:latin typeface="Times New Roman" panose="02020603050405020304" pitchFamily="18" charset="0"/>
                <a:cs typeface="Times New Roman" panose="02020603050405020304" pitchFamily="18" charset="0"/>
              </a:rPr>
              <a:t/>
            </a:r>
            <a:br>
              <a:rPr lang="hu-HU" sz="1400" dirty="0">
                <a:latin typeface="Times New Roman" panose="02020603050405020304" pitchFamily="18" charset="0"/>
                <a:cs typeface="Times New Roman" panose="02020603050405020304" pitchFamily="18" charset="0"/>
              </a:rPr>
            </a:br>
            <a:r>
              <a:rPr lang="hu-HU" dirty="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    </a:t>
            </a:r>
            <a:r>
              <a:rPr lang="hu-HU" sz="1600" dirty="0" err="1" smtClean="0">
                <a:solidFill>
                  <a:srgbClr val="0070C0"/>
                </a:solidFill>
                <a:latin typeface="Times New Roman" panose="02020603050405020304" pitchFamily="18" charset="0"/>
                <a:cs typeface="Times New Roman" panose="02020603050405020304" pitchFamily="18" charset="0"/>
              </a:rPr>
              <a:t>mojudit</a:t>
            </a:r>
            <a:r>
              <a:rPr lang="hu-HU" sz="1600" dirty="0" smtClean="0">
                <a:solidFill>
                  <a:srgbClr val="0070C0"/>
                </a:solidFill>
                <a:latin typeface="Times New Roman" panose="02020603050405020304" pitchFamily="18" charset="0"/>
                <a:cs typeface="Times New Roman" panose="02020603050405020304" pitchFamily="18" charset="0"/>
              </a:rPr>
              <a:t>@</a:t>
            </a:r>
            <a:r>
              <a:rPr lang="hu-HU" sz="1600" dirty="0" err="1" smtClean="0">
                <a:solidFill>
                  <a:srgbClr val="0070C0"/>
                </a:solidFill>
                <a:latin typeface="Times New Roman" panose="02020603050405020304" pitchFamily="18" charset="0"/>
                <a:cs typeface="Times New Roman" panose="02020603050405020304" pitchFamily="18" charset="0"/>
              </a:rPr>
              <a:t>gmail.com</a:t>
            </a:r>
            <a:endParaRPr lang="hu-HU" sz="16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1093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7">
                                            <p:txEl>
                                              <p:pRg st="0" end="0"/>
                                            </p:txEl>
                                          </p:spTgt>
                                        </p:tgtEl>
                                        <p:attrNameLst>
                                          <p:attrName>style.visibility</p:attrName>
                                        </p:attrNameLst>
                                      </p:cBhvr>
                                      <p:to>
                                        <p:strVal val="visible"/>
                                      </p:to>
                                    </p:set>
                                    <p:anim calcmode="lin" valueType="num">
                                      <p:cBhvr additive="base">
                                        <p:cTn id="2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additive="base">
                                        <p:cTn id="35" dur="500" fill="hold"/>
                                        <p:tgtEl>
                                          <p:spTgt spid="9"/>
                                        </p:tgtEl>
                                        <p:attrNameLst>
                                          <p:attrName>ppt_x</p:attrName>
                                        </p:attrNameLst>
                                      </p:cBhvr>
                                      <p:tavLst>
                                        <p:tav tm="0">
                                          <p:val>
                                            <p:strVal val="#ppt_x"/>
                                          </p:val>
                                        </p:tav>
                                        <p:tav tm="100000">
                                          <p:val>
                                            <p:strVal val="#ppt_x"/>
                                          </p:val>
                                        </p:tav>
                                      </p:tavLst>
                                    </p:anim>
                                    <p:anim calcmode="lin" valueType="num">
                                      <p:cBhvr additive="base">
                                        <p:cTn id="3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0">
                                            <p:txEl>
                                              <p:pRg st="0" end="0"/>
                                            </p:txEl>
                                          </p:spTgt>
                                        </p:tgtEl>
                                        <p:attrNameLst>
                                          <p:attrName>style.visibility</p:attrName>
                                        </p:attrNameLst>
                                      </p:cBhvr>
                                      <p:to>
                                        <p:strVal val="visible"/>
                                      </p:to>
                                    </p:set>
                                    <p:anim calcmode="lin" valueType="num">
                                      <p:cBhvr additive="base">
                                        <p:cTn id="41"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1">
                                            <p:txEl>
                                              <p:pRg st="0" end="0"/>
                                            </p:txEl>
                                          </p:spTgt>
                                        </p:tgtEl>
                                        <p:attrNameLst>
                                          <p:attrName>style.visibility</p:attrName>
                                        </p:attrNameLst>
                                      </p:cBhvr>
                                      <p:to>
                                        <p:strVal val="visible"/>
                                      </p:to>
                                    </p:set>
                                    <p:anim calcmode="lin" valueType="num">
                                      <p:cBhvr additive="base">
                                        <p:cTn id="4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1">
                                            <p:txEl>
                                              <p:pRg st="0" end="0"/>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11">
                                            <p:txEl>
                                              <p:pRg st="1" end="1"/>
                                            </p:txEl>
                                          </p:spTgt>
                                        </p:tgtEl>
                                        <p:attrNameLst>
                                          <p:attrName>style.visibility</p:attrName>
                                        </p:attrNameLst>
                                      </p:cBhvr>
                                      <p:to>
                                        <p:strVal val="visible"/>
                                      </p:to>
                                    </p:set>
                                    <p:anim calcmode="lin" valueType="num">
                                      <p:cBhvr additive="base">
                                        <p:cTn id="51"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1">
                                            <p:txEl>
                                              <p:pRg st="1" end="1"/>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11">
                                            <p:txEl>
                                              <p:pRg st="2" end="2"/>
                                            </p:txEl>
                                          </p:spTgt>
                                        </p:tgtEl>
                                        <p:attrNameLst>
                                          <p:attrName>style.visibility</p:attrName>
                                        </p:attrNameLst>
                                      </p:cBhvr>
                                      <p:to>
                                        <p:strVal val="visible"/>
                                      </p:to>
                                    </p:set>
                                    <p:anim calcmode="lin" valueType="num">
                                      <p:cBhvr additive="base">
                                        <p:cTn id="55"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1">
                                            <p:txEl>
                                              <p:pRg st="3" end="3"/>
                                            </p:txEl>
                                          </p:spTgt>
                                        </p:tgtEl>
                                        <p:attrNameLst>
                                          <p:attrName>style.visibility</p:attrName>
                                        </p:attrNameLst>
                                      </p:cBhvr>
                                      <p:to>
                                        <p:strVal val="visible"/>
                                      </p:to>
                                    </p:set>
                                    <p:anim calcmode="lin" valueType="num">
                                      <p:cBhvr additive="base">
                                        <p:cTn id="61"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11">
                                            <p:txEl>
                                              <p:pRg st="4" end="4"/>
                                            </p:txEl>
                                          </p:spTgt>
                                        </p:tgtEl>
                                        <p:attrNameLst>
                                          <p:attrName>style.visibility</p:attrName>
                                        </p:attrNameLst>
                                      </p:cBhvr>
                                      <p:to>
                                        <p:strVal val="visible"/>
                                      </p:to>
                                    </p:set>
                                    <p:anim calcmode="lin" valueType="num">
                                      <p:cBhvr additive="base">
                                        <p:cTn id="67"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11">
                                            <p:txEl>
                                              <p:pRg st="5" end="5"/>
                                            </p:txEl>
                                          </p:spTgt>
                                        </p:tgtEl>
                                        <p:attrNameLst>
                                          <p:attrName>style.visibility</p:attrName>
                                        </p:attrNameLst>
                                      </p:cBhvr>
                                      <p:to>
                                        <p:strVal val="visible"/>
                                      </p:to>
                                    </p:set>
                                    <p:anim calcmode="lin" valueType="num">
                                      <p:cBhvr additive="base">
                                        <p:cTn id="73" dur="500" fill="hold"/>
                                        <p:tgtEl>
                                          <p:spTgt spid="11">
                                            <p:txEl>
                                              <p:pRg st="5" end="5"/>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1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11">
                                            <p:txEl>
                                              <p:pRg st="6" end="6"/>
                                            </p:txEl>
                                          </p:spTgt>
                                        </p:tgtEl>
                                        <p:attrNameLst>
                                          <p:attrName>style.visibility</p:attrName>
                                        </p:attrNameLst>
                                      </p:cBhvr>
                                      <p:to>
                                        <p:strVal val="visible"/>
                                      </p:to>
                                    </p:set>
                                    <p:anim calcmode="lin" valueType="num">
                                      <p:cBhvr additive="base">
                                        <p:cTn id="79" dur="500" fill="hold"/>
                                        <p:tgtEl>
                                          <p:spTgt spid="11">
                                            <p:txEl>
                                              <p:pRg st="6" end="6"/>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1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téma">
  <a:themeElements>
    <a:clrScheme name="Office-té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tém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é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99</TotalTime>
  <Words>196</Words>
  <Application>Microsoft Office PowerPoint</Application>
  <PresentationFormat>Diavetítés a képernyőre (4:3 oldalarány)</PresentationFormat>
  <Paragraphs>27</Paragraphs>
  <Slides>1</Slides>
  <Notes>0</Notes>
  <HiddenSlides>0</HiddenSlides>
  <MMClips>0</MMClips>
  <ScaleCrop>false</ScaleCrop>
  <HeadingPairs>
    <vt:vector size="6" baseType="variant">
      <vt:variant>
        <vt:lpstr>Használt betűtípusok</vt:lpstr>
      </vt:variant>
      <vt:variant>
        <vt:i4>6</vt:i4>
      </vt:variant>
      <vt:variant>
        <vt:lpstr>Téma</vt:lpstr>
      </vt:variant>
      <vt:variant>
        <vt:i4>1</vt:i4>
      </vt:variant>
      <vt:variant>
        <vt:lpstr>Diacímek</vt:lpstr>
      </vt:variant>
      <vt:variant>
        <vt:i4>1</vt:i4>
      </vt:variant>
    </vt:vector>
  </HeadingPairs>
  <TitlesOfParts>
    <vt:vector size="8" baseType="lpstr">
      <vt:lpstr>Arial</vt:lpstr>
      <vt:lpstr>Calibri</vt:lpstr>
      <vt:lpstr>Calibri Light</vt:lpstr>
      <vt:lpstr>Cambria</vt:lpstr>
      <vt:lpstr>Times New Roman</vt:lpstr>
      <vt:lpstr>Wingdings</vt:lpstr>
      <vt:lpstr>Office-téma</vt:lpstr>
      <vt:lpstr>PowerPoint bemutató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Ildikó</dc:creator>
  <cp:lastModifiedBy>user</cp:lastModifiedBy>
  <cp:revision>16</cp:revision>
  <dcterms:created xsi:type="dcterms:W3CDTF">2016-04-06T05:40:05Z</dcterms:created>
  <dcterms:modified xsi:type="dcterms:W3CDTF">2017-01-30T09:01:14Z</dcterms:modified>
</cp:coreProperties>
</file>